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notesSlides/notesSlide15.xml" ContentType="application/vnd.openxmlformats-officedocument.presentationml.notes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Layouts/slideLayout3.xml" ContentType="application/vnd.openxmlformats-officedocument.presentationml.slideLayout+xml"/>
  <Override PartName="/ppt/slides/slide1.xml" ContentType="application/vnd.openxmlformats-officedocument.presentationml.slide+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4.xml" ContentType="application/vnd.openxmlformats-officedocument.presentationml.slid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slides/slide2.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theme/theme1.xml" ContentType="application/vnd.openxmlformats-officedocument.theme+xml"/>
  <Override PartName="/ppt/notesSlides/notesSlide3.xml" ContentType="application/vnd.openxmlformats-officedocument.presentationml.notesSlide+xml"/>
  <Override PartName="/ppt/slides/slide18.xml" ContentType="application/vnd.openxmlformats-officedocument.presentationml.slide+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trictFirstAndLastChars="0">
  <p:sldMasterIdLst>
    <p:sldMasterId id="2147483648" r:id="rId1"/>
  </p:sldMasterIdLst>
  <p:notesMasterIdLst>
    <p:notesMasterId r:id="rId2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7772400" cy="10058400"/>
  <p:notesSz cx="6858000" cy="91440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DFD19674-39AA-4541-AF90-2A910814EFB5}">
  <a:tblStyle styleId="{DFD19674-39AA-4541-AF90-2A910814EFB5}" styleName="Table_0">
    <a:wholeTbl>
      <a:tcTxStyle>
        <a:srgbClr val="000000"/>
      </a:tcTxStyle>
      <a:tcStyle>
        <a:tcBdr>
          <a:left>
            <a:ln w="9525">
              <a:solidFill>
                <a:srgbClr val="9E9E9E"/>
              </a:solidFill>
            </a:ln>
          </a:left>
          <a:right>
            <a:ln w="9525">
              <a:solidFill>
                <a:srgbClr val="9E9E9E"/>
              </a:solidFill>
            </a:ln>
          </a:right>
          <a:top>
            <a:ln w="9525">
              <a:solidFill>
                <a:srgbClr val="9E9E9E"/>
              </a:solidFill>
            </a:ln>
          </a:top>
          <a:bottom>
            <a:ln w="9525">
              <a:solidFill>
                <a:srgbClr val="9E9E9E"/>
              </a:solidFill>
            </a:ln>
          </a:bottom>
          <a:insideH>
            <a:ln w="9525">
              <a:solidFill>
                <a:srgbClr val="9E9E9E"/>
              </a:solidFill>
            </a:ln>
          </a:insideH>
          <a:insideV>
            <a:ln w="9525">
              <a:solidFill>
                <a:srgbClr val="9E9E9E"/>
              </a:solidFill>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notesMaster" Target="notesMasters/notesMaster1.xml"/><Relationship Id="rId23" Type="http://schemas.openxmlformats.org/officeDocument/2006/relationships/presProps" Target="presProps.xml" /><Relationship Id="rId24" Type="http://schemas.openxmlformats.org/officeDocument/2006/relationships/tableStyles" Target="tableStyles.xml" /><Relationship Id="rId25"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spTree>
      <p:nvGrpSpPr>
        <p:cNvPr id="1" name=""/>
        <p:cNvGrpSpPr/>
        <p:nvPr/>
      </p:nvGrpSpPr>
      <p:grpSpPr bwMode="auto">
        <a:xfrm>
          <a:off x="0" y="0"/>
          <a:ext cx="0" cy="0"/>
          <a:chOff x="0" y="0"/>
          <a:chExt cx="0" cy="0"/>
        </a:xfrm>
      </p:grpSpPr>
      <p:sp>
        <p:nvSpPr>
          <p:cNvPr id="3" name="Google Shape;3;n"/>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endParaRPr/>
          </a:p>
        </p:txBody>
      </p:sp>
    </p:spTree>
  </p:cSld>
  <p:clrMap bg1="lt1" tx1="dk1" bg2="dk2" tx2="lt2" accent1="accent1" accent2="accent2" accent3="accent3" accent4="accent4" accent5="accent5" accent6="accent6" hlink="hlink" folHlink="folHlink"/>
  <p:notes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2" name="Google Shape;32;g1be61f1aedb_0_103: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33" name="Google Shape;33;g1be61f1aedb_0_103: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7" name="Google Shape;97;g21f2ab51b42_0_0: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8" name="Google Shape;98;g21f2ab51b42_0_0: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4" name="Google Shape;104;g21f2ab51b42_0_17: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05" name="Google Shape;105;g21f2ab51b42_0_17: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1" name="Google Shape;111;g21f2ab51b42_0_27: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12" name="Google Shape;112;g21f2ab51b42_0_27: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8" name="Google Shape;118;g21f2ab51b42_0_35: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19" name="Google Shape;119;g21f2ab51b42_0_35: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5" name="Google Shape;125;g21f7fdc9a7d_0_14: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26" name="Google Shape;126;g21f7fdc9a7d_0_14: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2" name="Google Shape;132;g21f7fdc9a7d_0_21: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33" name="Google Shape;133;g21f7fdc9a7d_0_21: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9" name="Google Shape;139;g21f7fdc9a7d_0_50: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40" name="Google Shape;140;g21f7fdc9a7d_0_50: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46" name="Google Shape;146;g21f7fdc9a7d_0_65: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47" name="Google Shape;147;g21f7fdc9a7d_0_65: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53" name="Google Shape;153;g21f7fdc9a7d_0_56: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54" name="Google Shape;154;g21f7fdc9a7d_0_56: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1" name="Google Shape;41;g202187366df_0_0: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42" name="Google Shape;42;g202187366df_0_0: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8" name="Google Shape;48;g1eef5a2898e_0_28: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49" name="Google Shape;49;g1eef5a2898e_0_28: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55" name="Google Shape;55;g1eef5a2898e_0_63: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56" name="Google Shape;56;g1eef5a2898e_0_63: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2" name="Google Shape;62;g202187366df_0_13: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63" name="Google Shape;63;g202187366df_0_13: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9" name="Google Shape;69;g202187366df_0_21: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70" name="Google Shape;70;g202187366df_0_21: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76" name="Google Shape;76;g202187366df_0_28: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77" name="Google Shape;77;g202187366df_0_28: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3" name="Google Shape;83;g1eef5a2898e_0_56: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84" name="Google Shape;84;g1eef5a2898e_0_56: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0" name="Google Shape;90;g202187366df_0_36:notes"/>
          <p:cNvSpPr/>
          <p:nvPr>
            <p:ph type="sldImg" idx="2"/>
          </p:nvPr>
        </p:nvSpPr>
        <p:spPr bwMode="auto">
          <a:xfrm>
            <a:off x="2104470" y="685800"/>
            <a:ext cx="26496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1" name="Google Shape;91;g202187366df_0_36:notes"/>
          <p:cNvSpPr txBox="1"/>
          <p:nvPr>
            <p:ph type="body" idx="1"/>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Instructions" preserve="0" showMasterPhAnim="0" userDrawn="1">
  <p:cSld name="CUSTOM">
    <p:spTree>
      <p:nvGrpSpPr>
        <p:cNvPr id="1" name=""/>
        <p:cNvGrpSpPr/>
        <p:nvPr/>
      </p:nvGrpSpPr>
      <p:grpSpPr bwMode="auto">
        <a:xfrm>
          <a:off x="0" y="0"/>
          <a:ext cx="0" cy="0"/>
          <a:chOff x="0" y="0"/>
          <a:chExt cx="0" cy="0"/>
        </a:xfrm>
      </p:grpSpPr>
      <p:pic>
        <p:nvPicPr>
          <p:cNvPr id="10" name="Google Shape;10;p2"/>
          <p:cNvPicPr/>
          <p:nvPr/>
        </p:nvPicPr>
        <p:blipFill>
          <a:blip r:embed="rId2">
            <a:alphaModFix/>
          </a:blip>
          <a:srcRect l="0" t="15001" r="0" b="19174"/>
          <a:stretch/>
        </p:blipFill>
        <p:spPr bwMode="auto">
          <a:xfrm>
            <a:off x="2148236" y="5055506"/>
            <a:ext cx="1054100" cy="401267"/>
          </a:xfrm>
          <a:prstGeom prst="rect">
            <a:avLst/>
          </a:prstGeom>
          <a:noFill/>
          <a:ln>
            <a:noFill/>
          </a:ln>
        </p:spPr>
      </p:pic>
      <p:sp>
        <p:nvSpPr>
          <p:cNvPr id="11" name="Google Shape;11;p2"/>
          <p:cNvSpPr txBox="1"/>
          <p:nvPr/>
        </p:nvSpPr>
        <p:spPr bwMode="auto">
          <a:xfrm>
            <a:off x="407232" y="600667"/>
            <a:ext cx="6963600" cy="831000"/>
          </a:xfrm>
          <a:prstGeom prst="rect">
            <a:avLst/>
          </a:prstGeom>
          <a:noFill/>
          <a:ln>
            <a:noFill/>
          </a:ln>
        </p:spPr>
        <p:txBody>
          <a:bodyPr spcFirstLastPara="1" wrap="square" lIns="121900" tIns="121900" rIns="121900" bIns="121900" anchor="t" anchorCtr="0">
            <a:spAutoFit/>
          </a:bodyPr>
          <a:lstStyle/>
          <a:p>
            <a:pPr marL="0" lvl="0" indent="0" algn="l">
              <a:spcBef>
                <a:spcPts val="0"/>
              </a:spcBef>
              <a:spcAft>
                <a:spcPts val="0"/>
              </a:spcAft>
              <a:buNone/>
              <a:defRPr/>
            </a:pPr>
            <a:r>
              <a:rPr lang="en" sz="1900">
                <a:solidFill>
                  <a:srgbClr val="073763"/>
                </a:solidFill>
                <a:latin typeface="Archivo Black"/>
                <a:ea typeface="Archivo Black"/>
                <a:cs typeface="Archivo Black"/>
              </a:rPr>
              <a:t>Crea tu propio material complementario </a:t>
            </a:r>
            <a:endParaRPr sz="1900">
              <a:solidFill>
                <a:srgbClr val="073763"/>
              </a:solidFill>
              <a:latin typeface="Archivo Black"/>
              <a:ea typeface="Archivo Black"/>
              <a:cs typeface="Archivo Black"/>
            </a:endParaRPr>
          </a:p>
          <a:p>
            <a:pPr marL="0" lvl="0" indent="0" algn="l">
              <a:spcBef>
                <a:spcPts val="0"/>
              </a:spcBef>
              <a:spcAft>
                <a:spcPts val="0"/>
              </a:spcAft>
              <a:buNone/>
              <a:defRPr/>
            </a:pPr>
            <a:r>
              <a:rPr lang="en" sz="1900">
                <a:solidFill>
                  <a:srgbClr val="073763"/>
                </a:solidFill>
                <a:latin typeface="Archivo Black"/>
                <a:ea typeface="Archivo Black"/>
                <a:cs typeface="Archivo Black"/>
              </a:rPr>
              <a:t>de la facultad </a:t>
            </a:r>
            <a:endParaRPr sz="1900">
              <a:solidFill>
                <a:srgbClr val="073763"/>
              </a:solidFill>
              <a:latin typeface="Archivo Black"/>
              <a:ea typeface="Archivo Black"/>
              <a:cs typeface="Archivo Black"/>
            </a:endParaRPr>
          </a:p>
        </p:txBody>
      </p:sp>
      <p:sp>
        <p:nvSpPr>
          <p:cNvPr id="12" name="Google Shape;12;p2"/>
          <p:cNvSpPr txBox="1"/>
          <p:nvPr/>
        </p:nvSpPr>
        <p:spPr bwMode="auto">
          <a:xfrm>
            <a:off x="407232" y="1645014"/>
            <a:ext cx="6912900" cy="2216400"/>
          </a:xfrm>
          <a:prstGeom prst="rect">
            <a:avLst/>
          </a:prstGeom>
          <a:noFill/>
          <a:ln>
            <a:noFill/>
          </a:ln>
        </p:spPr>
        <p:txBody>
          <a:bodyPr spcFirstLastPara="1" wrap="square" lIns="121900" tIns="121900" rIns="121900" bIns="121900" anchor="t" anchorCtr="0">
            <a:spAutoFit/>
          </a:bodyPr>
          <a:lstStyle/>
          <a:p>
            <a:pPr marL="0" lvl="0" indent="0" algn="l">
              <a:spcBef>
                <a:spcPts val="0"/>
              </a:spcBef>
              <a:spcAft>
                <a:spcPts val="0"/>
              </a:spcAft>
              <a:buNone/>
              <a:defRPr/>
            </a:pPr>
            <a:r>
              <a:rPr lang="en" sz="1600" b="1">
                <a:solidFill>
                  <a:srgbClr val="000000"/>
                </a:solidFill>
                <a:latin typeface="Roboto"/>
                <a:ea typeface="Roboto"/>
                <a:cs typeface="Roboto"/>
              </a:rPr>
              <a:t>Por favor considerar:</a:t>
            </a:r>
            <a:endParaRPr sz="1600" b="1">
              <a:solidFill>
                <a:srgbClr val="000000"/>
              </a:solidFill>
              <a:latin typeface="Roboto"/>
              <a:ea typeface="Roboto"/>
              <a:cs typeface="Roboto"/>
            </a:endParaRPr>
          </a:p>
          <a:p>
            <a:pPr marL="609600" lvl="0" indent="-406400" algn="l">
              <a:spcBef>
                <a:spcPts val="0"/>
              </a:spcBef>
              <a:spcAft>
                <a:spcPts val="0"/>
              </a:spcAft>
              <a:buClr>
                <a:srgbClr val="000000"/>
              </a:buClr>
              <a:buSzPts val="1600"/>
              <a:buFont typeface="Roboto"/>
              <a:buChar char="-"/>
              <a:defRPr/>
            </a:pPr>
            <a:r>
              <a:rPr lang="en" sz="1600">
                <a:solidFill>
                  <a:srgbClr val="000000"/>
                </a:solidFill>
                <a:latin typeface="Roboto"/>
                <a:ea typeface="Roboto"/>
                <a:cs typeface="Roboto"/>
              </a:rPr>
              <a:t>Tamaño de títulos: 16pt</a:t>
            </a:r>
            <a:endParaRPr sz="1600">
              <a:solidFill>
                <a:srgbClr val="000000"/>
              </a:solidFill>
              <a:latin typeface="Roboto"/>
              <a:ea typeface="Roboto"/>
              <a:cs typeface="Roboto"/>
            </a:endParaRPr>
          </a:p>
          <a:p>
            <a:pPr marL="609600" lvl="0" indent="-406400" algn="l">
              <a:spcBef>
                <a:spcPts val="0"/>
              </a:spcBef>
              <a:spcAft>
                <a:spcPts val="0"/>
              </a:spcAft>
              <a:buClr>
                <a:srgbClr val="000000"/>
              </a:buClr>
              <a:buSzPts val="1600"/>
              <a:buFont typeface="Roboto"/>
              <a:buChar char="-"/>
              <a:defRPr/>
            </a:pPr>
            <a:r>
              <a:rPr lang="en" sz="1600">
                <a:solidFill>
                  <a:srgbClr val="000000"/>
                </a:solidFill>
                <a:latin typeface="Roboto"/>
                <a:ea typeface="Roboto"/>
                <a:cs typeface="Roboto"/>
              </a:rPr>
              <a:t>Tamaño de Subtítulos: 14 pt</a:t>
            </a:r>
            <a:endParaRPr sz="1600">
              <a:solidFill>
                <a:srgbClr val="000000"/>
              </a:solidFill>
              <a:latin typeface="Roboto"/>
              <a:ea typeface="Roboto"/>
              <a:cs typeface="Roboto"/>
            </a:endParaRPr>
          </a:p>
          <a:p>
            <a:pPr marL="609600" lvl="0" indent="-406400" algn="l">
              <a:spcBef>
                <a:spcPts val="0"/>
              </a:spcBef>
              <a:spcAft>
                <a:spcPts val="0"/>
              </a:spcAft>
              <a:buClr>
                <a:srgbClr val="000000"/>
              </a:buClr>
              <a:buSzPts val="1600"/>
              <a:buFont typeface="Roboto"/>
              <a:buChar char="-"/>
              <a:defRPr/>
            </a:pPr>
            <a:r>
              <a:rPr lang="en" sz="1600">
                <a:solidFill>
                  <a:srgbClr val="000000"/>
                </a:solidFill>
                <a:latin typeface="Roboto"/>
                <a:ea typeface="Roboto"/>
                <a:cs typeface="Roboto"/>
              </a:rPr>
              <a:t>Tamaño textos descriptivos: mínimo 10 pt , máximo 12pt</a:t>
            </a:r>
            <a:endParaRPr sz="1600">
              <a:solidFill>
                <a:srgbClr val="000000"/>
              </a:solidFill>
              <a:latin typeface="Roboto"/>
              <a:ea typeface="Roboto"/>
              <a:cs typeface="Roboto"/>
            </a:endParaRPr>
          </a:p>
          <a:p>
            <a:pPr marL="609600" lvl="0" indent="-406400" algn="l">
              <a:spcBef>
                <a:spcPts val="0"/>
              </a:spcBef>
              <a:spcAft>
                <a:spcPts val="0"/>
              </a:spcAft>
              <a:buClr>
                <a:srgbClr val="000000"/>
              </a:buClr>
              <a:buSzPts val="1600"/>
              <a:buFont typeface="Roboto"/>
              <a:buChar char="-"/>
              <a:defRPr/>
            </a:pPr>
            <a:r>
              <a:rPr lang="en" sz="1600">
                <a:solidFill>
                  <a:srgbClr val="000000"/>
                </a:solidFill>
                <a:latin typeface="Roboto"/>
                <a:ea typeface="Roboto"/>
                <a:cs typeface="Roboto"/>
              </a:rPr>
              <a:t>En el cabecero agregar nombre del curso: 11pt</a:t>
            </a:r>
            <a:endParaRPr sz="1600">
              <a:solidFill>
                <a:srgbClr val="000000"/>
              </a:solidFill>
              <a:latin typeface="Roboto"/>
              <a:ea typeface="Roboto"/>
              <a:cs typeface="Roboto"/>
            </a:endParaRPr>
          </a:p>
          <a:p>
            <a:pPr marL="609600" lvl="0" indent="-406400" algn="l">
              <a:spcBef>
                <a:spcPts val="0"/>
              </a:spcBef>
              <a:spcAft>
                <a:spcPts val="0"/>
              </a:spcAft>
              <a:buClr>
                <a:srgbClr val="000000"/>
              </a:buClr>
              <a:buSzPts val="1600"/>
              <a:buFont typeface="Roboto"/>
              <a:buChar char="-"/>
              <a:defRPr/>
            </a:pPr>
            <a:r>
              <a:rPr lang="en" sz="1600">
                <a:solidFill>
                  <a:srgbClr val="000000"/>
                </a:solidFill>
                <a:latin typeface="Roboto"/>
                <a:ea typeface="Roboto"/>
                <a:cs typeface="Roboto"/>
              </a:rPr>
              <a:t>Mantener los colores del template a menos que se requiera destacar algo, tratar de que sea en los mismos colores de la facultad.</a:t>
            </a:r>
            <a:endParaRPr sz="1600">
              <a:solidFill>
                <a:srgbClr val="000000"/>
              </a:solidFill>
              <a:latin typeface="Roboto"/>
              <a:ea typeface="Roboto"/>
              <a:cs typeface="Roboto"/>
            </a:endParaRPr>
          </a:p>
        </p:txBody>
      </p:sp>
      <p:sp>
        <p:nvSpPr>
          <p:cNvPr id="13" name="Google Shape;13;p2"/>
          <p:cNvSpPr txBox="1"/>
          <p:nvPr/>
        </p:nvSpPr>
        <p:spPr bwMode="auto">
          <a:xfrm>
            <a:off x="407232" y="4255067"/>
            <a:ext cx="6362700" cy="538800"/>
          </a:xfrm>
          <a:prstGeom prst="rect">
            <a:avLst/>
          </a:prstGeom>
          <a:noFill/>
          <a:ln>
            <a:noFill/>
          </a:ln>
        </p:spPr>
        <p:txBody>
          <a:bodyPr spcFirstLastPara="1" wrap="square" lIns="121900" tIns="121900" rIns="121900" bIns="121900" anchor="t" anchorCtr="0">
            <a:spAutoFit/>
          </a:bodyPr>
          <a:lstStyle/>
          <a:p>
            <a:pPr marL="0" lvl="0" indent="0" algn="l">
              <a:spcBef>
                <a:spcPts val="0"/>
              </a:spcBef>
              <a:spcAft>
                <a:spcPts val="0"/>
              </a:spcAft>
              <a:buNone/>
              <a:defRPr/>
            </a:pPr>
            <a:r>
              <a:rPr lang="en" sz="1900" b="1">
                <a:solidFill>
                  <a:srgbClr val="073763"/>
                </a:solidFill>
                <a:latin typeface="Roboto"/>
                <a:ea typeface="Roboto"/>
                <a:cs typeface="Roboto"/>
              </a:rPr>
              <a:t>Para exportar a PDF sigue los siguientes pasos.</a:t>
            </a:r>
            <a:endParaRPr sz="1900" b="1">
              <a:solidFill>
                <a:srgbClr val="073763"/>
              </a:solidFill>
              <a:latin typeface="Roboto"/>
              <a:ea typeface="Roboto"/>
              <a:cs typeface="Roboto"/>
            </a:endParaRPr>
          </a:p>
        </p:txBody>
      </p:sp>
      <p:sp>
        <p:nvSpPr>
          <p:cNvPr id="14" name="Google Shape;14;p2"/>
          <p:cNvSpPr txBox="1"/>
          <p:nvPr/>
        </p:nvSpPr>
        <p:spPr bwMode="auto">
          <a:xfrm>
            <a:off x="407232" y="5000100"/>
            <a:ext cx="6912900" cy="1231500"/>
          </a:xfrm>
          <a:prstGeom prst="rect">
            <a:avLst/>
          </a:prstGeom>
          <a:noFill/>
          <a:ln>
            <a:noFill/>
          </a:ln>
        </p:spPr>
        <p:txBody>
          <a:bodyPr spcFirstLastPara="1" wrap="square" lIns="121900" tIns="121900" rIns="121900" bIns="121900" anchor="t" anchorCtr="0">
            <a:spAutoFit/>
          </a:bodyPr>
          <a:lstStyle/>
          <a:p>
            <a:pPr marL="609600" lvl="0" indent="-406400" algn="l">
              <a:spcBef>
                <a:spcPts val="0"/>
              </a:spcBef>
              <a:spcAft>
                <a:spcPts val="0"/>
              </a:spcAft>
              <a:buClr>
                <a:srgbClr val="000000"/>
              </a:buClr>
              <a:buSzPts val="1600"/>
              <a:buFont typeface="Roboto"/>
              <a:buChar char="-"/>
              <a:defRPr/>
            </a:pPr>
            <a:r>
              <a:rPr lang="en" sz="1600">
                <a:solidFill>
                  <a:srgbClr val="000000"/>
                </a:solidFill>
                <a:latin typeface="Roboto"/>
                <a:ea typeface="Roboto"/>
                <a:cs typeface="Roboto"/>
              </a:rPr>
              <a:t>Ve a File -&gt;                    en páginas marca personalizado, agrega las páginas que deseas exportar y finalmente selecciona “guardar”, se abrirá una ventana para que dejes en la carpeta de tu preferencia tu archivo pdf.</a:t>
            </a:r>
            <a:endParaRPr sz="1600">
              <a:solidFill>
                <a:srgbClr val="000000"/>
              </a:solidFill>
              <a:latin typeface="Roboto"/>
              <a:ea typeface="Roboto"/>
              <a:cs typeface="Roboto"/>
            </a:endParaRPr>
          </a:p>
        </p:txBody>
      </p:sp>
      <p:pic>
        <p:nvPicPr>
          <p:cNvPr id="15" name="Google Shape;15;p2"/>
          <p:cNvPicPr/>
          <p:nvPr/>
        </p:nvPicPr>
        <p:blipFill>
          <a:blip r:embed="rId3">
            <a:alphaModFix/>
          </a:blip>
          <a:stretch/>
        </p:blipFill>
        <p:spPr bwMode="auto">
          <a:xfrm>
            <a:off x="1076467" y="6247700"/>
            <a:ext cx="3584512" cy="3271966"/>
          </a:xfrm>
          <a:prstGeom prst="rect">
            <a:avLst/>
          </a:prstGeom>
          <a:noFill/>
          <a:ln>
            <a:noFill/>
          </a:ln>
        </p:spPr>
      </p:pic>
      <p:cxnSp>
        <p:nvCxnSpPr>
          <p:cNvPr id="16" name="Google Shape;16;p2"/>
          <p:cNvCxnSpPr>
            <a:cxnSpLocks/>
          </p:cNvCxnSpPr>
          <p:nvPr/>
        </p:nvCxnSpPr>
        <p:spPr bwMode="auto">
          <a:xfrm flipH="1">
            <a:off x="4112933" y="7564567"/>
            <a:ext cx="1415099" cy="681900"/>
          </a:xfrm>
          <a:prstGeom prst="straightConnector1">
            <a:avLst/>
          </a:prstGeom>
          <a:noFill/>
          <a:ln w="19050" cap="flat" cmpd="sng">
            <a:solidFill>
              <a:srgbClr val="FF00FF"/>
            </a:solidFill>
            <a:prstDash val="solid"/>
            <a:round/>
            <a:headEnd type="none" w="med" len="med"/>
            <a:tailEnd type="triangle" w="med" len="med"/>
          </a:ln>
        </p:spPr>
      </p:cxnSp>
      <p:sp>
        <p:nvSpPr>
          <p:cNvPr id="17" name="Google Shape;17;p2"/>
          <p:cNvSpPr/>
          <p:nvPr/>
        </p:nvSpPr>
        <p:spPr bwMode="auto">
          <a:xfrm>
            <a:off x="-101800" y="-50900"/>
            <a:ext cx="7951200" cy="401100"/>
          </a:xfrm>
          <a:prstGeom prst="rect">
            <a:avLst/>
          </a:prstGeom>
          <a:solidFill>
            <a:srgbClr val="073763"/>
          </a:solidFill>
          <a:ln>
            <a:noFill/>
          </a:ln>
        </p:spPr>
        <p:txBody>
          <a:bodyPr spcFirstLastPara="1" wrap="square" lIns="121900" tIns="121900" rIns="121900" bIns="121900" anchor="ctr" anchorCtr="0">
            <a:noAutofit/>
          </a:bodyPr>
          <a:lstStyle/>
          <a:p>
            <a:pPr marL="0" lvl="0" indent="0" algn="l">
              <a:spcBef>
                <a:spcPts val="0"/>
              </a:spcBef>
              <a:spcAft>
                <a:spcPts val="0"/>
              </a:spcAft>
              <a:buNone/>
              <a:defRPr/>
            </a:pPr>
            <a:endParaRPr/>
          </a:p>
        </p:txBody>
      </p:sp>
      <p:pic>
        <p:nvPicPr>
          <p:cNvPr id="18" name="Google Shape;18;p2"/>
          <p:cNvPicPr/>
          <p:nvPr/>
        </p:nvPicPr>
        <p:blipFill>
          <a:blip r:embed="rId4">
            <a:alphaModFix/>
          </a:blip>
          <a:stretch/>
        </p:blipFill>
        <p:spPr bwMode="auto">
          <a:xfrm>
            <a:off x="3137581" y="-6051"/>
            <a:ext cx="902100" cy="311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sarrollo" preserve="0" showMasterPhAnim="0" type="tx" userDrawn="1">
  <p:cSld name="TITLE_AND_BODY">
    <p:bg>
      <p:bgPr shadeToTitle="0">
        <a:blipFill>
          <a:blip r:embed="rId2">
            <a:alphaModFix/>
          </a:blip>
          <a:stretch/>
        </a:blipFill>
      </p:bgPr>
    </p:bg>
    <p:spTree>
      <p:nvGrpSpPr>
        <p:cNvPr id="1" name=""/>
        <p:cNvGrpSpPr/>
        <p:nvPr/>
      </p:nvGrpSpPr>
      <p:grpSpPr bwMode="auto">
        <a:xfrm>
          <a:off x="0" y="0"/>
          <a:ext cx="0" cy="0"/>
          <a:chOff x="0" y="0"/>
          <a:chExt cx="0" cy="0"/>
        </a:xfrm>
      </p:grpSpPr>
      <p:pic>
        <p:nvPicPr>
          <p:cNvPr id="20" name="Google Shape;20;p3"/>
          <p:cNvPicPr/>
          <p:nvPr/>
        </p:nvPicPr>
        <p:blipFill>
          <a:blip r:embed="rId3">
            <a:alphaModFix/>
          </a:blip>
          <a:stretch/>
        </p:blipFill>
        <p:spPr bwMode="auto">
          <a:xfrm>
            <a:off x="6159233" y="72445"/>
            <a:ext cx="999967" cy="345300"/>
          </a:xfrm>
          <a:prstGeom prst="rect">
            <a:avLst/>
          </a:prstGeom>
          <a:noFill/>
          <a:ln>
            <a:noFill/>
          </a:ln>
        </p:spPr>
      </p:pic>
      <p:sp>
        <p:nvSpPr>
          <p:cNvPr id="21" name="Google Shape;21;p3"/>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lvl1pPr lvl="0" algn="ctr">
              <a:spcBef>
                <a:spcPts val="0"/>
              </a:spcBef>
              <a:spcAft>
                <a:spcPts val="0"/>
              </a:spcAft>
              <a:buClr>
                <a:schemeClr val="lt1"/>
              </a:buClr>
              <a:buSzPts val="1300"/>
              <a:buFont typeface="Roboto"/>
              <a:buNone/>
              <a:defRPr sz="1300">
                <a:solidFill>
                  <a:schemeClr val="lt1"/>
                </a:solidFill>
                <a:latin typeface="Roboto"/>
                <a:ea typeface="Roboto"/>
                <a:cs typeface="Roboto"/>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defRPr/>
            </a:pPr>
            <a:endParaRPr/>
          </a:p>
        </p:txBody>
      </p:sp>
      <p:sp>
        <p:nvSpPr>
          <p:cNvPr id="22" name="Google Shape;22;p3"/>
          <p:cNvSpPr txBox="1"/>
          <p:nvPr>
            <p:ph type="title"/>
          </p:nvPr>
        </p:nvSpPr>
        <p:spPr bwMode="auto">
          <a:xfrm>
            <a:off x="621033" y="907133"/>
            <a:ext cx="6546000" cy="478500"/>
          </a:xfrm>
          <a:prstGeom prst="rect">
            <a:avLst/>
          </a:prstGeom>
        </p:spPr>
        <p:txBody>
          <a:bodyPr spcFirstLastPara="1" wrap="square" lIns="128000" tIns="128000" rIns="128000" bIns="128000" anchor="t" anchorCtr="0">
            <a:normAutofit/>
          </a:bodyPr>
          <a:lstStyle>
            <a:lvl1pPr lvl="0" algn="ctr">
              <a:spcBef>
                <a:spcPts val="0"/>
              </a:spcBef>
              <a:spcAft>
                <a:spcPts val="0"/>
              </a:spcAft>
              <a:buClr>
                <a:srgbClr val="004033"/>
              </a:buClr>
              <a:buSzPts val="2400"/>
              <a:buFont typeface="Roboto"/>
              <a:buNone/>
              <a:defRPr sz="2400" b="1">
                <a:solidFill>
                  <a:srgbClr val="004033"/>
                </a:solidFill>
                <a:latin typeface="Roboto"/>
                <a:ea typeface="Roboto"/>
                <a:cs typeface="Roboto"/>
              </a:defRPr>
            </a:lvl1pPr>
            <a:lvl2pPr lvl="1" algn="ctr">
              <a:spcBef>
                <a:spcPts val="0"/>
              </a:spcBef>
              <a:spcAft>
                <a:spcPts val="0"/>
              </a:spcAft>
              <a:buSzPts val="3900"/>
              <a:buNone/>
              <a:defRPr/>
            </a:lvl2pPr>
            <a:lvl3pPr lvl="2" algn="ctr">
              <a:spcBef>
                <a:spcPts val="0"/>
              </a:spcBef>
              <a:spcAft>
                <a:spcPts val="0"/>
              </a:spcAft>
              <a:buSzPts val="3900"/>
              <a:buNone/>
              <a:defRPr/>
            </a:lvl3pPr>
            <a:lvl4pPr lvl="3" algn="ctr">
              <a:spcBef>
                <a:spcPts val="0"/>
              </a:spcBef>
              <a:spcAft>
                <a:spcPts val="0"/>
              </a:spcAft>
              <a:buSzPts val="3900"/>
              <a:buNone/>
              <a:defRPr/>
            </a:lvl4pPr>
            <a:lvl5pPr lvl="4" algn="ctr">
              <a:spcBef>
                <a:spcPts val="0"/>
              </a:spcBef>
              <a:spcAft>
                <a:spcPts val="0"/>
              </a:spcAft>
              <a:buSzPts val="3900"/>
              <a:buNone/>
              <a:defRPr/>
            </a:lvl5pPr>
            <a:lvl6pPr lvl="5" algn="ctr">
              <a:spcBef>
                <a:spcPts val="0"/>
              </a:spcBef>
              <a:spcAft>
                <a:spcPts val="0"/>
              </a:spcAft>
              <a:buSzPts val="3900"/>
              <a:buNone/>
              <a:defRPr/>
            </a:lvl6pPr>
            <a:lvl7pPr lvl="6" algn="ctr">
              <a:spcBef>
                <a:spcPts val="0"/>
              </a:spcBef>
              <a:spcAft>
                <a:spcPts val="0"/>
              </a:spcAft>
              <a:buSzPts val="3900"/>
              <a:buNone/>
              <a:defRPr/>
            </a:lvl7pPr>
            <a:lvl8pPr lvl="7" algn="ctr">
              <a:spcBef>
                <a:spcPts val="0"/>
              </a:spcBef>
              <a:spcAft>
                <a:spcPts val="0"/>
              </a:spcAft>
              <a:buSzPts val="3900"/>
              <a:buNone/>
              <a:defRPr/>
            </a:lvl8pPr>
            <a:lvl9pPr lvl="8" algn="ctr">
              <a:spcBef>
                <a:spcPts val="0"/>
              </a:spcBef>
              <a:spcAft>
                <a:spcPts val="0"/>
              </a:spcAft>
              <a:buSzPts val="3900"/>
              <a:buNone/>
              <a:defRPr/>
            </a:lvl9pPr>
          </a:lstStyle>
          <a:p>
            <a:pPr>
              <a:defRPr/>
            </a:pPr>
            <a:endParaRPr/>
          </a:p>
        </p:txBody>
      </p:sp>
      <p:sp>
        <p:nvSpPr>
          <p:cNvPr id="23" name="Google Shape;23;p3"/>
          <p:cNvSpPr txBox="1"/>
          <p:nvPr>
            <p:ph type="subTitle" idx="2"/>
          </p:nvPr>
        </p:nvSpPr>
        <p:spPr bwMode="auto">
          <a:xfrm>
            <a:off x="621033" y="1293167"/>
            <a:ext cx="6546000" cy="478500"/>
          </a:xfrm>
          <a:prstGeom prst="rect">
            <a:avLst/>
          </a:prstGeom>
        </p:spPr>
        <p:txBody>
          <a:bodyPr spcFirstLastPara="1" wrap="square" lIns="128000" tIns="128000" rIns="128000" bIns="128000" anchor="t" anchorCtr="0">
            <a:normAutofit/>
          </a:bodyPr>
          <a:lstStyle>
            <a:lvl1pPr lvl="0" algn="ctr">
              <a:spcBef>
                <a:spcPts val="0"/>
              </a:spcBef>
              <a:spcAft>
                <a:spcPts val="0"/>
              </a:spcAft>
              <a:buClr>
                <a:schemeClr val="dk1"/>
              </a:buClr>
              <a:buSzPts val="1900"/>
              <a:buFont typeface="Roboto"/>
              <a:buNone/>
              <a:defRPr sz="1900">
                <a:solidFill>
                  <a:schemeClr val="dk1"/>
                </a:solidFill>
                <a:latin typeface="Roboto"/>
                <a:ea typeface="Roboto"/>
                <a:cs typeface="Roboto"/>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defRPr/>
            </a:pPr>
            <a:endParaRPr/>
          </a:p>
        </p:txBody>
      </p:sp>
      <p:sp>
        <p:nvSpPr>
          <p:cNvPr id="24" name="Google Shape;24;p3"/>
          <p:cNvSpPr txBox="1"/>
          <p:nvPr>
            <p:ph type="body" idx="3"/>
          </p:nvPr>
        </p:nvSpPr>
        <p:spPr bwMode="auto">
          <a:xfrm>
            <a:off x="613200" y="2188800"/>
            <a:ext cx="6546000" cy="6678300"/>
          </a:xfrm>
          <a:prstGeom prst="rect">
            <a:avLst/>
          </a:prstGeom>
        </p:spPr>
        <p:txBody>
          <a:bodyPr spcFirstLastPara="1" wrap="square" lIns="128000" tIns="128000" rIns="128000" bIns="128000" anchor="t" anchorCtr="0">
            <a:normAutofit/>
          </a:bodyPr>
          <a:lstStyle>
            <a:lvl1pPr marL="457200" lvl="0"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1pPr>
            <a:lvl2pPr marL="914400" lvl="1"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2pPr>
            <a:lvl3pPr marL="1371600" lvl="2"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3pPr>
            <a:lvl4pPr marL="1828800" lvl="3"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4pPr>
            <a:lvl5pPr marL="2286000" lvl="4"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5pPr>
            <a:lvl6pPr marL="2743200" lvl="5"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6pPr>
            <a:lvl7pPr marL="3200400" lvl="6"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7pPr>
            <a:lvl8pPr marL="3657600" lvl="7"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8pPr>
            <a:lvl9pPr marL="4114800" lvl="8"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9pPr>
          </a:lstStyle>
          <a:p>
            <a:pPr>
              <a:defRPr/>
            </a:pPr>
            <a:endParaRPr/>
          </a:p>
        </p:txBody>
      </p:sp>
      <p:sp>
        <p:nvSpPr>
          <p:cNvPr id="25" name="Google Shape;25;p3"/>
          <p:cNvSpPr txBox="1"/>
          <p:nvPr>
            <p:ph type="title" idx="4"/>
          </p:nvPr>
        </p:nvSpPr>
        <p:spPr bwMode="auto">
          <a:xfrm>
            <a:off x="621033" y="40722"/>
            <a:ext cx="5329200" cy="478500"/>
          </a:xfrm>
          <a:prstGeom prst="rect">
            <a:avLst/>
          </a:prstGeom>
        </p:spPr>
        <p:txBody>
          <a:bodyPr spcFirstLastPara="1" wrap="square" lIns="128000" tIns="128000" rIns="128000" bIns="128000" anchor="t" anchorCtr="0">
            <a:normAutofit/>
          </a:bodyPr>
          <a:lstStyle>
            <a:lvl1pPr lvl="0">
              <a:spcBef>
                <a:spcPts val="0"/>
              </a:spcBef>
              <a:spcAft>
                <a:spcPts val="0"/>
              </a:spcAft>
              <a:buClr>
                <a:schemeClr val="lt1"/>
              </a:buClr>
              <a:buSzPts val="1500"/>
              <a:buFont typeface="Roboto"/>
              <a:buNone/>
              <a:defRPr sz="1500" b="1">
                <a:solidFill>
                  <a:schemeClr val="lt1"/>
                </a:solidFill>
                <a:latin typeface="Roboto"/>
                <a:ea typeface="Roboto"/>
                <a:cs typeface="Roboto"/>
              </a:defRPr>
            </a:lvl1pPr>
            <a:lvl2pPr lvl="1">
              <a:spcBef>
                <a:spcPts val="0"/>
              </a:spcBef>
              <a:spcAft>
                <a:spcPts val="0"/>
              </a:spcAft>
              <a:buClr>
                <a:schemeClr val="lt1"/>
              </a:buClr>
              <a:buSzPts val="3100"/>
              <a:buNone/>
              <a:defRPr sz="3100" b="1">
                <a:solidFill>
                  <a:schemeClr val="lt1"/>
                </a:solidFill>
              </a:defRPr>
            </a:lvl2pPr>
            <a:lvl3pPr lvl="2">
              <a:spcBef>
                <a:spcPts val="0"/>
              </a:spcBef>
              <a:spcAft>
                <a:spcPts val="0"/>
              </a:spcAft>
              <a:buClr>
                <a:schemeClr val="lt1"/>
              </a:buClr>
              <a:buSzPts val="3100"/>
              <a:buNone/>
              <a:defRPr sz="3100" b="1">
                <a:solidFill>
                  <a:schemeClr val="lt1"/>
                </a:solidFill>
              </a:defRPr>
            </a:lvl3pPr>
            <a:lvl4pPr lvl="3">
              <a:spcBef>
                <a:spcPts val="0"/>
              </a:spcBef>
              <a:spcAft>
                <a:spcPts val="0"/>
              </a:spcAft>
              <a:buClr>
                <a:schemeClr val="lt1"/>
              </a:buClr>
              <a:buSzPts val="3100"/>
              <a:buNone/>
              <a:defRPr sz="3100" b="1">
                <a:solidFill>
                  <a:schemeClr val="lt1"/>
                </a:solidFill>
              </a:defRPr>
            </a:lvl4pPr>
            <a:lvl5pPr lvl="4">
              <a:spcBef>
                <a:spcPts val="0"/>
              </a:spcBef>
              <a:spcAft>
                <a:spcPts val="0"/>
              </a:spcAft>
              <a:buClr>
                <a:schemeClr val="lt1"/>
              </a:buClr>
              <a:buSzPts val="3100"/>
              <a:buNone/>
              <a:defRPr sz="3100" b="1">
                <a:solidFill>
                  <a:schemeClr val="lt1"/>
                </a:solidFill>
              </a:defRPr>
            </a:lvl5pPr>
            <a:lvl6pPr lvl="5">
              <a:spcBef>
                <a:spcPts val="0"/>
              </a:spcBef>
              <a:spcAft>
                <a:spcPts val="0"/>
              </a:spcAft>
              <a:buClr>
                <a:schemeClr val="lt1"/>
              </a:buClr>
              <a:buSzPts val="3100"/>
              <a:buNone/>
              <a:defRPr sz="3100" b="1">
                <a:solidFill>
                  <a:schemeClr val="lt1"/>
                </a:solidFill>
              </a:defRPr>
            </a:lvl6pPr>
            <a:lvl7pPr lvl="6">
              <a:spcBef>
                <a:spcPts val="0"/>
              </a:spcBef>
              <a:spcAft>
                <a:spcPts val="0"/>
              </a:spcAft>
              <a:buClr>
                <a:schemeClr val="lt1"/>
              </a:buClr>
              <a:buSzPts val="3100"/>
              <a:buNone/>
              <a:defRPr sz="3100" b="1">
                <a:solidFill>
                  <a:schemeClr val="lt1"/>
                </a:solidFill>
              </a:defRPr>
            </a:lvl7pPr>
            <a:lvl8pPr lvl="7">
              <a:spcBef>
                <a:spcPts val="0"/>
              </a:spcBef>
              <a:spcAft>
                <a:spcPts val="0"/>
              </a:spcAft>
              <a:buClr>
                <a:schemeClr val="lt1"/>
              </a:buClr>
              <a:buSzPts val="3100"/>
              <a:buNone/>
              <a:defRPr sz="3100" b="1">
                <a:solidFill>
                  <a:schemeClr val="lt1"/>
                </a:solidFill>
              </a:defRPr>
            </a:lvl8pPr>
            <a:lvl9pPr lvl="8">
              <a:spcBef>
                <a:spcPts val="0"/>
              </a:spcBef>
              <a:spcAft>
                <a:spcPts val="0"/>
              </a:spcAft>
              <a:buClr>
                <a:schemeClr val="lt1"/>
              </a:buClr>
              <a:buSzPts val="3100"/>
              <a:buNone/>
              <a:defRPr sz="3100" b="1">
                <a:solidFill>
                  <a:schemeClr val="lt1"/>
                </a:solidFill>
              </a:defRPr>
            </a:lvl9pPr>
          </a:lstStyle>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sarrollo sin título" preserve="0" showMasterPhAnim="0" userDrawn="1">
  <p:cSld name="TITLE_AND_BODY_1">
    <p:bg>
      <p:bgPr shadeToTitle="0">
        <a:blipFill>
          <a:blip r:embed="rId2">
            <a:alphaModFix/>
          </a:blip>
          <a:stretch/>
        </a:blipFill>
      </p:bgPr>
    </p:bg>
    <p:spTree>
      <p:nvGrpSpPr>
        <p:cNvPr id="1" name=""/>
        <p:cNvGrpSpPr/>
        <p:nvPr/>
      </p:nvGrpSpPr>
      <p:grpSpPr bwMode="auto">
        <a:xfrm>
          <a:off x="0" y="0"/>
          <a:ext cx="0" cy="0"/>
          <a:chOff x="0" y="0"/>
          <a:chExt cx="0" cy="0"/>
        </a:xfrm>
      </p:grpSpPr>
      <p:pic>
        <p:nvPicPr>
          <p:cNvPr id="27" name="Google Shape;27;p4"/>
          <p:cNvPicPr/>
          <p:nvPr/>
        </p:nvPicPr>
        <p:blipFill>
          <a:blip r:embed="rId3">
            <a:alphaModFix/>
          </a:blip>
          <a:stretch/>
        </p:blipFill>
        <p:spPr bwMode="auto">
          <a:xfrm>
            <a:off x="6159233" y="72445"/>
            <a:ext cx="999967" cy="345300"/>
          </a:xfrm>
          <a:prstGeom prst="rect">
            <a:avLst/>
          </a:prstGeom>
          <a:noFill/>
          <a:ln>
            <a:noFill/>
          </a:ln>
        </p:spPr>
      </p:pic>
      <p:sp>
        <p:nvSpPr>
          <p:cNvPr id="28" name="Google Shape;28;p4"/>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lvl1pPr lvl="0" algn="ctr">
              <a:spcBef>
                <a:spcPts val="0"/>
              </a:spcBef>
              <a:spcAft>
                <a:spcPts val="0"/>
              </a:spcAft>
              <a:buClr>
                <a:schemeClr val="lt1"/>
              </a:buClr>
              <a:buSzPts val="1300"/>
              <a:buFont typeface="Roboto"/>
              <a:buNone/>
              <a:defRPr sz="1300">
                <a:solidFill>
                  <a:schemeClr val="lt1"/>
                </a:solidFill>
                <a:latin typeface="Roboto"/>
                <a:ea typeface="Roboto"/>
                <a:cs typeface="Roboto"/>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defRPr/>
            </a:pPr>
            <a:endParaRPr/>
          </a:p>
        </p:txBody>
      </p:sp>
      <p:sp>
        <p:nvSpPr>
          <p:cNvPr id="29" name="Google Shape;29;p4"/>
          <p:cNvSpPr txBox="1"/>
          <p:nvPr>
            <p:ph type="body" idx="2"/>
          </p:nvPr>
        </p:nvSpPr>
        <p:spPr bwMode="auto">
          <a:xfrm>
            <a:off x="613200" y="926433"/>
            <a:ext cx="6546000" cy="7940700"/>
          </a:xfrm>
          <a:prstGeom prst="rect">
            <a:avLst/>
          </a:prstGeom>
        </p:spPr>
        <p:txBody>
          <a:bodyPr spcFirstLastPara="1" wrap="square" lIns="128000" tIns="128000" rIns="128000" bIns="128000" anchor="t" anchorCtr="0">
            <a:normAutofit/>
          </a:bodyPr>
          <a:lstStyle>
            <a:lvl1pPr marL="457200" lvl="0"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1pPr>
            <a:lvl2pPr marL="914400" lvl="1"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2pPr>
            <a:lvl3pPr marL="1371600" lvl="2"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3pPr>
            <a:lvl4pPr marL="1828800" lvl="3"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4pPr>
            <a:lvl5pPr marL="2286000" lvl="4"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5pPr>
            <a:lvl6pPr marL="2743200" lvl="5"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6pPr>
            <a:lvl7pPr marL="3200400" lvl="6"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7pPr>
            <a:lvl8pPr marL="3657600" lvl="7"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8pPr>
            <a:lvl9pPr marL="4114800" lvl="8" indent="-330200">
              <a:spcBef>
                <a:spcPts val="0"/>
              </a:spcBef>
              <a:spcAft>
                <a:spcPts val="0"/>
              </a:spcAft>
              <a:buClr>
                <a:schemeClr val="dk1"/>
              </a:buClr>
              <a:buSzPts val="1600"/>
              <a:buFont typeface="Roboto"/>
              <a:buChar char="■"/>
              <a:defRPr sz="1600">
                <a:solidFill>
                  <a:schemeClr val="dk1"/>
                </a:solidFill>
                <a:latin typeface="Roboto"/>
                <a:ea typeface="Roboto"/>
                <a:cs typeface="Roboto"/>
              </a:defRPr>
            </a:lvl9pPr>
          </a:lstStyle>
          <a:p>
            <a:pPr>
              <a:defRPr/>
            </a:pPr>
            <a:endParaRPr/>
          </a:p>
        </p:txBody>
      </p:sp>
      <p:sp>
        <p:nvSpPr>
          <p:cNvPr id="30" name="Google Shape;30;p4"/>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a:bodyPr>
          <a:lstStyle>
            <a:lvl1pPr lvl="0">
              <a:spcBef>
                <a:spcPts val="0"/>
              </a:spcBef>
              <a:spcAft>
                <a:spcPts val="0"/>
              </a:spcAft>
              <a:buClr>
                <a:schemeClr val="lt1"/>
              </a:buClr>
              <a:buSzPts val="1500"/>
              <a:buFont typeface="Roboto"/>
              <a:buNone/>
              <a:defRPr sz="1500" b="1">
                <a:solidFill>
                  <a:schemeClr val="lt1"/>
                </a:solidFill>
                <a:latin typeface="Roboto"/>
                <a:ea typeface="Roboto"/>
                <a:cs typeface="Roboto"/>
              </a:defRPr>
            </a:lvl1pPr>
            <a:lvl2pPr lvl="1">
              <a:spcBef>
                <a:spcPts val="0"/>
              </a:spcBef>
              <a:spcAft>
                <a:spcPts val="0"/>
              </a:spcAft>
              <a:buClr>
                <a:schemeClr val="lt1"/>
              </a:buClr>
              <a:buSzPts val="3100"/>
              <a:buNone/>
              <a:defRPr sz="3100" b="1">
                <a:solidFill>
                  <a:schemeClr val="lt1"/>
                </a:solidFill>
              </a:defRPr>
            </a:lvl2pPr>
            <a:lvl3pPr lvl="2">
              <a:spcBef>
                <a:spcPts val="0"/>
              </a:spcBef>
              <a:spcAft>
                <a:spcPts val="0"/>
              </a:spcAft>
              <a:buClr>
                <a:schemeClr val="lt1"/>
              </a:buClr>
              <a:buSzPts val="3100"/>
              <a:buNone/>
              <a:defRPr sz="3100" b="1">
                <a:solidFill>
                  <a:schemeClr val="lt1"/>
                </a:solidFill>
              </a:defRPr>
            </a:lvl3pPr>
            <a:lvl4pPr lvl="3">
              <a:spcBef>
                <a:spcPts val="0"/>
              </a:spcBef>
              <a:spcAft>
                <a:spcPts val="0"/>
              </a:spcAft>
              <a:buClr>
                <a:schemeClr val="lt1"/>
              </a:buClr>
              <a:buSzPts val="3100"/>
              <a:buNone/>
              <a:defRPr sz="3100" b="1">
                <a:solidFill>
                  <a:schemeClr val="lt1"/>
                </a:solidFill>
              </a:defRPr>
            </a:lvl4pPr>
            <a:lvl5pPr lvl="4">
              <a:spcBef>
                <a:spcPts val="0"/>
              </a:spcBef>
              <a:spcAft>
                <a:spcPts val="0"/>
              </a:spcAft>
              <a:buClr>
                <a:schemeClr val="lt1"/>
              </a:buClr>
              <a:buSzPts val="3100"/>
              <a:buNone/>
              <a:defRPr sz="3100" b="1">
                <a:solidFill>
                  <a:schemeClr val="lt1"/>
                </a:solidFill>
              </a:defRPr>
            </a:lvl5pPr>
            <a:lvl6pPr lvl="5">
              <a:spcBef>
                <a:spcPts val="0"/>
              </a:spcBef>
              <a:spcAft>
                <a:spcPts val="0"/>
              </a:spcAft>
              <a:buClr>
                <a:schemeClr val="lt1"/>
              </a:buClr>
              <a:buSzPts val="3100"/>
              <a:buNone/>
              <a:defRPr sz="3100" b="1">
                <a:solidFill>
                  <a:schemeClr val="lt1"/>
                </a:solidFill>
              </a:defRPr>
            </a:lvl6pPr>
            <a:lvl7pPr lvl="6">
              <a:spcBef>
                <a:spcPts val="0"/>
              </a:spcBef>
              <a:spcAft>
                <a:spcPts val="0"/>
              </a:spcAft>
              <a:buClr>
                <a:schemeClr val="lt1"/>
              </a:buClr>
              <a:buSzPts val="3100"/>
              <a:buNone/>
              <a:defRPr sz="3100" b="1">
                <a:solidFill>
                  <a:schemeClr val="lt1"/>
                </a:solidFill>
              </a:defRPr>
            </a:lvl7pPr>
            <a:lvl8pPr lvl="7">
              <a:spcBef>
                <a:spcPts val="0"/>
              </a:spcBef>
              <a:spcAft>
                <a:spcPts val="0"/>
              </a:spcAft>
              <a:buClr>
                <a:schemeClr val="lt1"/>
              </a:buClr>
              <a:buSzPts val="3100"/>
              <a:buNone/>
              <a:defRPr sz="3100" b="1">
                <a:solidFill>
                  <a:schemeClr val="lt1"/>
                </a:solidFill>
              </a:defRPr>
            </a:lvl8pPr>
            <a:lvl9pPr lvl="8">
              <a:spcBef>
                <a:spcPts val="0"/>
              </a:spcBef>
              <a:spcAft>
                <a:spcPts val="0"/>
              </a:spcAft>
              <a:buClr>
                <a:schemeClr val="lt1"/>
              </a:buClr>
              <a:buSzPts val="3100"/>
              <a:buNone/>
              <a:defRPr sz="3100" b="1">
                <a:solidFill>
                  <a:schemeClr val="lt1"/>
                </a:solidFill>
              </a:defRPr>
            </a:lvl9pPr>
          </a:lstStyle>
          <a:p>
            <a:pPr>
              <a:defRPr/>
            </a:pP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simple-light-2">
    <p:bg>
      <p:bgPr shadeToTitle="0">
        <a:solidFill>
          <a:schemeClr val="lt1"/>
        </a:solidFill>
      </p:bgPr>
    </p:bg>
    <p:spTree>
      <p:nvGrpSpPr>
        <p:cNvPr id="1" name=""/>
        <p:cNvGrpSpPr/>
        <p:nvPr/>
      </p:nvGrpSpPr>
      <p:grpSpPr bwMode="auto">
        <a:xfrm>
          <a:off x="0" y="0"/>
          <a:ext cx="0" cy="0"/>
          <a:chOff x="0" y="0"/>
          <a:chExt cx="0" cy="0"/>
        </a:xfrm>
      </p:grpSpPr>
      <p:sp>
        <p:nvSpPr>
          <p:cNvPr id="6" name="Google Shape;6;p1"/>
          <p:cNvSpPr txBox="1"/>
          <p:nvPr>
            <p:ph type="title"/>
          </p:nvPr>
        </p:nvSpPr>
        <p:spPr bwMode="auto">
          <a:xfrm>
            <a:off x="264945" y="870271"/>
            <a:ext cx="7242900" cy="1119900"/>
          </a:xfrm>
          <a:prstGeom prst="rect">
            <a:avLst/>
          </a:prstGeom>
          <a:noFill/>
          <a:ln>
            <a:noFill/>
          </a:ln>
        </p:spPr>
        <p:txBody>
          <a:bodyPr spcFirstLastPara="1" wrap="square" lIns="128000" tIns="128000" rIns="128000" bIns="128000" anchor="t" anchorCtr="0">
            <a:normAutofit/>
          </a:bodyPr>
          <a:lstStyle>
            <a:lvl1pPr lvl="0">
              <a:spcBef>
                <a:spcPts val="0"/>
              </a:spcBef>
              <a:spcAft>
                <a:spcPts val="0"/>
              </a:spcAft>
              <a:buClr>
                <a:schemeClr val="dk1"/>
              </a:buClr>
              <a:buSzPts val="3900"/>
              <a:buNone/>
              <a:defRPr sz="3900">
                <a:solidFill>
                  <a:schemeClr val="dk1"/>
                </a:solidFill>
              </a:defRPr>
            </a:lvl1pPr>
            <a:lvl2pPr lvl="1">
              <a:spcBef>
                <a:spcPts val="0"/>
              </a:spcBef>
              <a:spcAft>
                <a:spcPts val="0"/>
              </a:spcAft>
              <a:buClr>
                <a:schemeClr val="dk1"/>
              </a:buClr>
              <a:buSzPts val="3900"/>
              <a:buNone/>
              <a:defRPr sz="3900">
                <a:solidFill>
                  <a:schemeClr val="dk1"/>
                </a:solidFill>
              </a:defRPr>
            </a:lvl2pPr>
            <a:lvl3pPr lvl="2">
              <a:spcBef>
                <a:spcPts val="0"/>
              </a:spcBef>
              <a:spcAft>
                <a:spcPts val="0"/>
              </a:spcAft>
              <a:buClr>
                <a:schemeClr val="dk1"/>
              </a:buClr>
              <a:buSzPts val="3900"/>
              <a:buNone/>
              <a:defRPr sz="3900">
                <a:solidFill>
                  <a:schemeClr val="dk1"/>
                </a:solidFill>
              </a:defRPr>
            </a:lvl3pPr>
            <a:lvl4pPr lvl="3">
              <a:spcBef>
                <a:spcPts val="0"/>
              </a:spcBef>
              <a:spcAft>
                <a:spcPts val="0"/>
              </a:spcAft>
              <a:buClr>
                <a:schemeClr val="dk1"/>
              </a:buClr>
              <a:buSzPts val="3900"/>
              <a:buNone/>
              <a:defRPr sz="3900">
                <a:solidFill>
                  <a:schemeClr val="dk1"/>
                </a:solidFill>
              </a:defRPr>
            </a:lvl4pPr>
            <a:lvl5pPr lvl="4">
              <a:spcBef>
                <a:spcPts val="0"/>
              </a:spcBef>
              <a:spcAft>
                <a:spcPts val="0"/>
              </a:spcAft>
              <a:buClr>
                <a:schemeClr val="dk1"/>
              </a:buClr>
              <a:buSzPts val="3900"/>
              <a:buNone/>
              <a:defRPr sz="3900">
                <a:solidFill>
                  <a:schemeClr val="dk1"/>
                </a:solidFill>
              </a:defRPr>
            </a:lvl5pPr>
            <a:lvl6pPr lvl="5">
              <a:spcBef>
                <a:spcPts val="0"/>
              </a:spcBef>
              <a:spcAft>
                <a:spcPts val="0"/>
              </a:spcAft>
              <a:buClr>
                <a:schemeClr val="dk1"/>
              </a:buClr>
              <a:buSzPts val="3900"/>
              <a:buNone/>
              <a:defRPr sz="3900">
                <a:solidFill>
                  <a:schemeClr val="dk1"/>
                </a:solidFill>
              </a:defRPr>
            </a:lvl6pPr>
            <a:lvl7pPr lvl="6">
              <a:spcBef>
                <a:spcPts val="0"/>
              </a:spcBef>
              <a:spcAft>
                <a:spcPts val="0"/>
              </a:spcAft>
              <a:buClr>
                <a:schemeClr val="dk1"/>
              </a:buClr>
              <a:buSzPts val="3900"/>
              <a:buNone/>
              <a:defRPr sz="3900">
                <a:solidFill>
                  <a:schemeClr val="dk1"/>
                </a:solidFill>
              </a:defRPr>
            </a:lvl7pPr>
            <a:lvl8pPr lvl="7">
              <a:spcBef>
                <a:spcPts val="0"/>
              </a:spcBef>
              <a:spcAft>
                <a:spcPts val="0"/>
              </a:spcAft>
              <a:buClr>
                <a:schemeClr val="dk1"/>
              </a:buClr>
              <a:buSzPts val="3900"/>
              <a:buNone/>
              <a:defRPr sz="3900">
                <a:solidFill>
                  <a:schemeClr val="dk1"/>
                </a:solidFill>
              </a:defRPr>
            </a:lvl8pPr>
            <a:lvl9pPr lvl="8">
              <a:spcBef>
                <a:spcPts val="0"/>
              </a:spcBef>
              <a:spcAft>
                <a:spcPts val="0"/>
              </a:spcAft>
              <a:buClr>
                <a:schemeClr val="dk1"/>
              </a:buClr>
              <a:buSzPts val="3900"/>
              <a:buNone/>
              <a:defRPr sz="3900">
                <a:solidFill>
                  <a:schemeClr val="dk1"/>
                </a:solidFill>
              </a:defRPr>
            </a:lvl9pPr>
          </a:lstStyle>
          <a:p>
            <a:pPr>
              <a:defRPr/>
            </a:pPr>
            <a:endParaRPr/>
          </a:p>
        </p:txBody>
      </p:sp>
      <p:sp>
        <p:nvSpPr>
          <p:cNvPr id="7" name="Google Shape;7;p1"/>
          <p:cNvSpPr txBox="1"/>
          <p:nvPr>
            <p:ph type="body" idx="1"/>
          </p:nvPr>
        </p:nvSpPr>
        <p:spPr bwMode="auto">
          <a:xfrm>
            <a:off x="264945" y="2253729"/>
            <a:ext cx="7242900" cy="6680700"/>
          </a:xfrm>
          <a:prstGeom prst="rect">
            <a:avLst/>
          </a:prstGeom>
          <a:noFill/>
          <a:ln>
            <a:noFill/>
          </a:ln>
        </p:spPr>
        <p:txBody>
          <a:bodyPr spcFirstLastPara="1" wrap="square" lIns="128000" tIns="128000" rIns="128000" bIns="128000" anchor="t" anchorCtr="0">
            <a:normAutofit/>
          </a:bodyPr>
          <a:lstStyle>
            <a:lvl1pPr marL="457200" lvl="0" indent="-387350">
              <a:lnSpc>
                <a:spcPct val="114999"/>
              </a:lnSpc>
              <a:spcBef>
                <a:spcPts val="0"/>
              </a:spcBef>
              <a:spcAft>
                <a:spcPts val="0"/>
              </a:spcAft>
              <a:buClr>
                <a:schemeClr val="dk2"/>
              </a:buClr>
              <a:buSzPts val="2500"/>
              <a:buChar char="●"/>
              <a:defRPr sz="2500">
                <a:solidFill>
                  <a:schemeClr val="dk2"/>
                </a:solidFill>
              </a:defRPr>
            </a:lvl1pPr>
            <a:lvl2pPr marL="914400" lvl="1" indent="-355600">
              <a:lnSpc>
                <a:spcPct val="114999"/>
              </a:lnSpc>
              <a:spcBef>
                <a:spcPts val="0"/>
              </a:spcBef>
              <a:spcAft>
                <a:spcPts val="0"/>
              </a:spcAft>
              <a:buClr>
                <a:schemeClr val="dk2"/>
              </a:buClr>
              <a:buSzPts val="2000"/>
              <a:buChar char="○"/>
              <a:defRPr sz="2000">
                <a:solidFill>
                  <a:schemeClr val="dk2"/>
                </a:solidFill>
              </a:defRPr>
            </a:lvl2pPr>
            <a:lvl3pPr marL="1371600" lvl="2" indent="-355600">
              <a:lnSpc>
                <a:spcPct val="114999"/>
              </a:lnSpc>
              <a:spcBef>
                <a:spcPts val="0"/>
              </a:spcBef>
              <a:spcAft>
                <a:spcPts val="0"/>
              </a:spcAft>
              <a:buClr>
                <a:schemeClr val="dk2"/>
              </a:buClr>
              <a:buSzPts val="2000"/>
              <a:buChar char="■"/>
              <a:defRPr sz="2000">
                <a:solidFill>
                  <a:schemeClr val="dk2"/>
                </a:solidFill>
              </a:defRPr>
            </a:lvl3pPr>
            <a:lvl4pPr marL="1828800" lvl="3" indent="-355600">
              <a:lnSpc>
                <a:spcPct val="114999"/>
              </a:lnSpc>
              <a:spcBef>
                <a:spcPts val="0"/>
              </a:spcBef>
              <a:spcAft>
                <a:spcPts val="0"/>
              </a:spcAft>
              <a:buClr>
                <a:schemeClr val="dk2"/>
              </a:buClr>
              <a:buSzPts val="2000"/>
              <a:buChar char="●"/>
              <a:defRPr sz="2000">
                <a:solidFill>
                  <a:schemeClr val="dk2"/>
                </a:solidFill>
              </a:defRPr>
            </a:lvl4pPr>
            <a:lvl5pPr marL="2286000" lvl="4" indent="-355600">
              <a:lnSpc>
                <a:spcPct val="114999"/>
              </a:lnSpc>
              <a:spcBef>
                <a:spcPts val="0"/>
              </a:spcBef>
              <a:spcAft>
                <a:spcPts val="0"/>
              </a:spcAft>
              <a:buClr>
                <a:schemeClr val="dk2"/>
              </a:buClr>
              <a:buSzPts val="2000"/>
              <a:buChar char="○"/>
              <a:defRPr sz="2000">
                <a:solidFill>
                  <a:schemeClr val="dk2"/>
                </a:solidFill>
              </a:defRPr>
            </a:lvl5pPr>
            <a:lvl6pPr marL="2743200" lvl="5" indent="-355600">
              <a:lnSpc>
                <a:spcPct val="114999"/>
              </a:lnSpc>
              <a:spcBef>
                <a:spcPts val="0"/>
              </a:spcBef>
              <a:spcAft>
                <a:spcPts val="0"/>
              </a:spcAft>
              <a:buClr>
                <a:schemeClr val="dk2"/>
              </a:buClr>
              <a:buSzPts val="2000"/>
              <a:buChar char="■"/>
              <a:defRPr sz="2000">
                <a:solidFill>
                  <a:schemeClr val="dk2"/>
                </a:solidFill>
              </a:defRPr>
            </a:lvl6pPr>
            <a:lvl7pPr marL="3200400" lvl="6" indent="-355600">
              <a:lnSpc>
                <a:spcPct val="114999"/>
              </a:lnSpc>
              <a:spcBef>
                <a:spcPts val="0"/>
              </a:spcBef>
              <a:spcAft>
                <a:spcPts val="0"/>
              </a:spcAft>
              <a:buClr>
                <a:schemeClr val="dk2"/>
              </a:buClr>
              <a:buSzPts val="2000"/>
              <a:buChar char="●"/>
              <a:defRPr sz="2000">
                <a:solidFill>
                  <a:schemeClr val="dk2"/>
                </a:solidFill>
              </a:defRPr>
            </a:lvl7pPr>
            <a:lvl8pPr marL="3657600" lvl="7" indent="-355600">
              <a:lnSpc>
                <a:spcPct val="114999"/>
              </a:lnSpc>
              <a:spcBef>
                <a:spcPts val="0"/>
              </a:spcBef>
              <a:spcAft>
                <a:spcPts val="0"/>
              </a:spcAft>
              <a:buClr>
                <a:schemeClr val="dk2"/>
              </a:buClr>
              <a:buSzPts val="2000"/>
              <a:buChar char="○"/>
              <a:defRPr sz="2000">
                <a:solidFill>
                  <a:schemeClr val="dk2"/>
                </a:solidFill>
              </a:defRPr>
            </a:lvl8pPr>
            <a:lvl9pPr marL="4114800" lvl="8" indent="-355600">
              <a:lnSpc>
                <a:spcPct val="114999"/>
              </a:lnSpc>
              <a:spcBef>
                <a:spcPts val="0"/>
              </a:spcBef>
              <a:spcAft>
                <a:spcPts val="0"/>
              </a:spcAft>
              <a:buClr>
                <a:schemeClr val="dk2"/>
              </a:buClr>
              <a:buSzPts val="2000"/>
              <a:buChar char="■"/>
              <a:defRPr sz="2000">
                <a:solidFill>
                  <a:schemeClr val="dk2"/>
                </a:solidFill>
              </a:defRPr>
            </a:lvl9pPr>
          </a:lstStyle>
          <a:p>
            <a:pPr>
              <a:defRPr/>
            </a:pPr>
            <a:endParaRPr/>
          </a:p>
        </p:txBody>
      </p:sp>
      <p:sp>
        <p:nvSpPr>
          <p:cNvPr id="8" name="Google Shape;8;p1"/>
          <p:cNvSpPr txBox="1"/>
          <p:nvPr>
            <p:ph type="sldNum" idx="12"/>
          </p:nvPr>
        </p:nvSpPr>
        <p:spPr bwMode="auto">
          <a:xfrm>
            <a:off x="7201589" y="9119180"/>
            <a:ext cx="466500" cy="769500"/>
          </a:xfrm>
          <a:prstGeom prst="rect">
            <a:avLst/>
          </a:prstGeom>
          <a:noFill/>
          <a:ln>
            <a:noFill/>
          </a:ln>
        </p:spPr>
        <p:txBody>
          <a:bodyPr spcFirstLastPara="1" wrap="square" lIns="128000" tIns="128000" rIns="128000" bIns="128000" anchor="ctr" anchorCtr="0">
            <a:normAutofit/>
          </a:bodyPr>
          <a:lstStyle>
            <a:lvl1pPr lvl="0" algn="r">
              <a:buNone/>
              <a:defRPr sz="1500">
                <a:solidFill>
                  <a:schemeClr val="dk2"/>
                </a:solidFill>
              </a:defRPr>
            </a:lvl1pPr>
            <a:lvl2pPr lvl="1" algn="r">
              <a:buNone/>
              <a:defRPr sz="1500">
                <a:solidFill>
                  <a:schemeClr val="dk2"/>
                </a:solidFill>
              </a:defRPr>
            </a:lvl2pPr>
            <a:lvl3pPr lvl="2" algn="r">
              <a:buNone/>
              <a:defRPr sz="1500">
                <a:solidFill>
                  <a:schemeClr val="dk2"/>
                </a:solidFill>
              </a:defRPr>
            </a:lvl3pPr>
            <a:lvl4pPr lvl="3" algn="r">
              <a:buNone/>
              <a:defRPr sz="1500">
                <a:solidFill>
                  <a:schemeClr val="dk2"/>
                </a:solidFill>
              </a:defRPr>
            </a:lvl4pPr>
            <a:lvl5pPr lvl="4" algn="r">
              <a:buNone/>
              <a:defRPr sz="1500">
                <a:solidFill>
                  <a:schemeClr val="dk2"/>
                </a:solidFill>
              </a:defRPr>
            </a:lvl5pPr>
            <a:lvl6pPr lvl="5" algn="r">
              <a:buNone/>
              <a:defRPr sz="1500">
                <a:solidFill>
                  <a:schemeClr val="dk2"/>
                </a:solidFill>
              </a:defRPr>
            </a:lvl6pPr>
            <a:lvl7pPr lvl="6" algn="r">
              <a:buNone/>
              <a:defRPr sz="1500">
                <a:solidFill>
                  <a:schemeClr val="dk2"/>
                </a:solidFill>
              </a:defRPr>
            </a:lvl7pPr>
            <a:lvl8pPr lvl="7" algn="r">
              <a:buNone/>
              <a:defRPr sz="1500">
                <a:solidFill>
                  <a:schemeClr val="dk2"/>
                </a:solidFill>
              </a:defRPr>
            </a:lvl8pPr>
            <a:lvl9pPr lvl="8" algn="r">
              <a:buNone/>
              <a:defRPr sz="1500">
                <a:solidFill>
                  <a:schemeClr val="dk2"/>
                </a:solidFill>
              </a:defRPr>
            </a:lvl9pPr>
          </a:lstStyle>
          <a:p>
            <a:pPr marL="0" lvl="0" indent="0" algn="r">
              <a:spcBef>
                <a:spcPts val="0"/>
              </a:spcBef>
              <a:spcAft>
                <a:spcPts val="0"/>
              </a:spcAft>
              <a:buNone/>
              <a:defRPr/>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huggingface.co/google/vit-base-patch16-224" TargetMode="External"/><Relationship Id="rId4" Type="http://schemas.openxmlformats.org/officeDocument/2006/relationships/hyperlink" Target="https://huggingface.co/nlpconnect/vit-gpt2-image-captioning" TargetMode="External"/><Relationship Id="rId5" Type="http://schemas.openxmlformats.org/officeDocument/2006/relationships/hyperlink" Target="https://huggingface.co/Helsinki-NLP/opus-mt-en-es" TargetMode="External"/><Relationship Id="rId6" Type="http://schemas.openxmlformats.org/officeDocument/2006/relationships/image" Target="../media/image10.jpg"/><Relationship Id="rId7" Type="http://schemas.openxmlformats.org/officeDocument/2006/relationships/image" Target="../media/image11.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huggingface.co/runwayml/stable-diffusion-v1-5" TargetMode="External"/><Relationship Id="rId4" Type="http://schemas.openxmlformats.org/officeDocument/2006/relationships/hyperlink" Target="https://huggingface.co/facebook/bart-large-cnn" TargetMode="External"/><Relationship Id="rId5" Type="http://schemas.openxmlformats.org/officeDocument/2006/relationships/image" Target="../media/image12.jp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huggingface.co/spaces/stabilityai/stable-diffusion" TargetMode="External"/><Relationship Id="rId4" Type="http://schemas.openxmlformats.org/officeDocument/2006/relationships/hyperlink" Target="https://huggingface.co/spaces/timbrooks/instruct-pix2pix" TargetMode="External"/><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5.jpg"/><Relationship Id="rId8" Type="http://schemas.openxmlformats.org/officeDocument/2006/relationships/image" Target="../media/image1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5" name="Google Shape;35;p5"/>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36" name="Google Shape;36;p5"/>
          <p:cNvSpPr txBox="1"/>
          <p:nvPr>
            <p:ph type="title"/>
          </p:nvPr>
        </p:nvSpPr>
        <p:spPr bwMode="auto">
          <a:xfrm>
            <a:off x="621033" y="907133"/>
            <a:ext cx="6546000" cy="478500"/>
          </a:xfrm>
          <a:prstGeom prst="rect">
            <a:avLst/>
          </a:prstGeom>
        </p:spPr>
        <p:txBody>
          <a:bodyPr spcFirstLastPara="1" wrap="square" lIns="128000" tIns="128000" rIns="128000" bIns="128000" anchor="t" anchorCtr="0">
            <a:normAutofit fontScale="90000"/>
          </a:bodyPr>
          <a:lstStyle/>
          <a:p>
            <a:pPr marL="0" lvl="0" indent="0" algn="ctr">
              <a:spcBef>
                <a:spcPts val="0"/>
              </a:spcBef>
              <a:spcAft>
                <a:spcPts val="0"/>
              </a:spcAft>
              <a:buNone/>
              <a:defRPr/>
            </a:pPr>
            <a:r>
              <a:rPr lang="en"/>
              <a:t>🧠 </a:t>
            </a:r>
            <a:r>
              <a:rPr lang="en"/>
              <a:t>Workbook de IA en el día a día</a:t>
            </a:r>
            <a:endParaRPr/>
          </a:p>
        </p:txBody>
      </p:sp>
      <p:sp>
        <p:nvSpPr>
          <p:cNvPr id="37" name="Google Shape;37;p5"/>
          <p:cNvSpPr txBox="1"/>
          <p:nvPr>
            <p:ph type="subTitle" idx="2"/>
          </p:nvPr>
        </p:nvSpPr>
        <p:spPr bwMode="auto">
          <a:xfrm>
            <a:off x="621033" y="1293167"/>
            <a:ext cx="6546000" cy="478500"/>
          </a:xfrm>
          <a:prstGeom prst="rect">
            <a:avLst/>
          </a:prstGeom>
        </p:spPr>
        <p:txBody>
          <a:bodyPr spcFirstLastPara="1" wrap="square" lIns="128000" tIns="128000" rIns="128000" bIns="128000" anchor="t" anchorCtr="0">
            <a:normAutofit fontScale="77500" lnSpcReduction="20000"/>
          </a:bodyPr>
          <a:lstStyle/>
          <a:p>
            <a:pPr marL="0" lvl="0" indent="0" algn="ctr">
              <a:spcBef>
                <a:spcPts val="0"/>
              </a:spcBef>
              <a:spcAft>
                <a:spcPts val="1700"/>
              </a:spcAft>
              <a:buNone/>
              <a:defRPr/>
            </a:pPr>
            <a:r>
              <a:rPr lang="en"/>
              <a:t>Guía de retos y reflexiones</a:t>
            </a:r>
            <a:endParaRPr/>
          </a:p>
        </p:txBody>
      </p:sp>
      <p:sp>
        <p:nvSpPr>
          <p:cNvPr id="38" name="Google Shape;38;p5"/>
          <p:cNvSpPr txBox="1"/>
          <p:nvPr>
            <p:ph type="title" idx="4"/>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39" name="Google Shape;39;p5"/>
          <p:cNvGraphicFramePr>
            <a:graphicFrameLocks xmlns:a="http://schemas.openxmlformats.org/drawingml/2006/main"/>
          </p:cNvGraphicFramePr>
          <p:nvPr/>
        </p:nvGraphicFramePr>
        <p:xfrm>
          <a:off x="388825" y="2160465"/>
          <a:ext cx="3000000" cy="3000000"/>
        </p:xfrm>
        <a:graphic>
          <a:graphicData uri="http://schemas.openxmlformats.org/drawingml/2006/table">
            <a:tbl>
              <a:tblPr firstRow="0" firstCol="0" lastRow="0" lastCol="0" bandRow="0" bandCol="0">
                <a:tableStyleId>{DFD19674-39AA-4541-AF90-2A910814EFB5}</a:tableStyleId>
                <a:noFill/>
              </a:tblPr>
              <a:tblGrid>
                <a:gridCol w="2003250"/>
                <a:gridCol w="2125525"/>
                <a:gridCol w="2649400"/>
              </a:tblGrid>
              <a:tr h="405625">
                <a:tc gridSpan="3">
                  <a:txBody>
                    <a:bodyPr/>
                    <a:p>
                      <a:pPr marL="0" lvl="0" indent="0" algn="ctr">
                        <a:spcBef>
                          <a:spcPts val="0"/>
                        </a:spcBef>
                        <a:spcAft>
                          <a:spcPts val="0"/>
                        </a:spcAft>
                        <a:buNone/>
                        <a:defRPr/>
                      </a:pPr>
                      <a:r>
                        <a:rPr lang="en" b="1">
                          <a:solidFill>
                            <a:srgbClr val="FFFFFF"/>
                          </a:solidFill>
                          <a:latin typeface="Roboto"/>
                          <a:ea typeface="Roboto"/>
                          <a:cs typeface="Roboto"/>
                        </a:rPr>
                        <a:t>⚡Retos módulo 1 - Fundamentos de IA (Parte 1)</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390050">
                <a:tc>
                  <a:txBody>
                    <a:bodyPr/>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Clase/Tema</a:t>
                      </a:r>
                      <a:endParaRPr sz="12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Reto por clase</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spcBef>
                          <a:spcPts val="0"/>
                        </a:spcBef>
                        <a:spcAft>
                          <a:spcPts val="0"/>
                        </a:spcAft>
                        <a:buNone/>
                        <a:defRPr/>
                      </a:pPr>
                      <a:r>
                        <a:rPr lang="en" sz="1200" b="1">
                          <a:solidFill>
                            <a:srgbClr val="274E13"/>
                          </a:solidFill>
                          <a:latin typeface="Roboto"/>
                          <a:ea typeface="Roboto"/>
                          <a:cs typeface="Roboto"/>
                        </a:rPr>
                        <a:t>Respuestas</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274E13"/>
                      </a:solidFill>
                    </a:lnB>
                  </a:tcPr>
                </a:tc>
              </a:tr>
              <a:tr h="1183150">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¿Qué es inteligencia artificial?</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IA en tu vida</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latin typeface="Roboto"/>
                          <a:ea typeface="Roboto"/>
                          <a:cs typeface="Roboto"/>
                        </a:rPr>
                        <a:t>Instrucciones:</a:t>
                      </a: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Escribe 3 casos en los que creas que hay inteligencia artificial en tu entorno.</a:t>
                      </a:r>
                      <a:endParaRPr sz="1000" b="1">
                        <a:latin typeface="Roboto"/>
                        <a:ea typeface="Roboto"/>
                        <a:cs typeface="Roboto"/>
                      </a:endParaRPr>
                    </a:p>
                  </a:txBody>
                  <a:tcPr marL="63500" marR="63500" marT="63500" marB="63500">
                    <a:lnL w="12700" algn="ctr">
                      <a:solidFill>
                        <a:srgbClr val="38761D"/>
                      </a:solidFill>
                    </a:lnL>
                    <a:lnR w="12700" algn="ctr">
                      <a:solidFill>
                        <a:srgbClr val="274E13"/>
                      </a:solidFill>
                    </a:lnR>
                    <a:lnT w="12700" algn="ctr">
                      <a:solidFill>
                        <a:srgbClr val="38761D"/>
                      </a:solidFill>
                    </a:lnT>
                    <a:lnB w="12700" algn="ctr">
                      <a:solidFill>
                        <a:srgbClr val="38761D"/>
                      </a:solidFill>
                    </a:lnB>
                  </a:tcPr>
                </a:tc>
                <a:tc>
                  <a:txBody>
                    <a:bodyPr/>
                    <a:p>
                      <a:pPr marL="206777" lvl="0" indent="-206777" algn="l">
                        <a:lnSpc>
                          <a:spcPct val="114999"/>
                        </a:lnSpc>
                        <a:spcBef>
                          <a:spcPts val="0"/>
                        </a:spcBef>
                        <a:spcAft>
                          <a:spcPts val="0"/>
                        </a:spcAft>
                        <a:buAutoNum type="arabicParenR"/>
                        <a:defRPr/>
                      </a:pPr>
                      <a:r>
                        <a:rPr lang="en" sz="1100" i="1">
                          <a:solidFill>
                            <a:srgbClr val="CCCCCC"/>
                          </a:solidFill>
                          <a:latin typeface="Roboto"/>
                          <a:ea typeface="Roboto"/>
                          <a:cs typeface="Roboto"/>
                        </a:rPr>
                        <a:t>En el uso de asistentes como ChatGPT para formular consultas en el desarrollo de software.</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AutoNum type="arabicParenR"/>
                        <a:defRPr/>
                      </a:pPr>
                      <a:r>
                        <a:rPr lang="en" sz="1100" i="1">
                          <a:solidFill>
                            <a:srgbClr val="CCCCCC"/>
                          </a:solidFill>
                          <a:latin typeface="Roboto"/>
                          <a:ea typeface="Roboto"/>
                          <a:cs typeface="Roboto"/>
                        </a:rPr>
                        <a:t>Al usar las plataformas de redes sociales como YouTube, en el sistema de recomendaciones.</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AutoNum type="arabicParenR"/>
                        <a:defRPr/>
                      </a:pPr>
                      <a:r>
                        <a:rPr lang="en" sz="1100" i="1">
                          <a:solidFill>
                            <a:srgbClr val="CCCCCC"/>
                          </a:solidFill>
                          <a:latin typeface="Roboto"/>
                          <a:ea typeface="Roboto"/>
                          <a:cs typeface="Roboto"/>
                        </a:rPr>
                        <a:t>Motores de Videojuegos.</a:t>
                      </a:r>
                      <a:endParaRPr lang="en" sz="1100" i="1">
                        <a:solidFill>
                          <a:srgbClr val="CCCCCC"/>
                        </a:solidFill>
                        <a:latin typeface="Roboto"/>
                        <a:ea typeface="Roboto"/>
                        <a:cs typeface="Roboto"/>
                      </a:endParaRPr>
                    </a:p>
                  </a:txBody>
                  <a:tcPr marL="63500" marR="63500" marT="63500" marB="63500">
                    <a:lnL w="12700" algn="ctr">
                      <a:solidFill>
                        <a:srgbClr val="274E13"/>
                      </a:solidFill>
                    </a:lnL>
                    <a:lnR w="12700" algn="ctr">
                      <a:solidFill>
                        <a:srgbClr val="274E13"/>
                      </a:solidFill>
                    </a:lnR>
                    <a:lnT w="12700" algn="ctr">
                      <a:solidFill>
                        <a:srgbClr val="274E13"/>
                      </a:solidFill>
                    </a:lnT>
                    <a:lnB w="12700" algn="ctr">
                      <a:solidFill>
                        <a:srgbClr val="274E13"/>
                      </a:solidFill>
                    </a:lnB>
                  </a:tcPr>
                </a:tc>
              </a:tr>
              <a:tr h="261852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Inteligencia artificial en nuestro día a día</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¿Para qué me sirve la IA?</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latin typeface="Roboto"/>
                          <a:ea typeface="Roboto"/>
                          <a:cs typeface="Roboto"/>
                        </a:rPr>
                        <a:t>Instrucciones:</a:t>
                      </a: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Lista 4 casos en los que podrías aprovechar el uso de IA en tu vida y/o tu trabajo. </a:t>
                      </a:r>
                      <a:br>
                        <a:rPr lang="en" sz="1000">
                          <a:latin typeface="Roboto"/>
                          <a:ea typeface="Roboto"/>
                          <a:cs typeface="Roboto"/>
                        </a:rPr>
                      </a:br>
                      <a:br>
                        <a:rPr lang="en" sz="1000">
                          <a:latin typeface="Roboto"/>
                          <a:ea typeface="Roboto"/>
                          <a:cs typeface="Roboto"/>
                        </a:rPr>
                      </a:br>
                      <a:r>
                        <a:rPr lang="en" sz="1000">
                          <a:latin typeface="Roboto"/>
                          <a:ea typeface="Roboto"/>
                          <a:cs typeface="Roboto"/>
                        </a:rPr>
                        <a:t>Una vez que los tengas busca una noticia o artículo en Google sobre la aplicación de IA en ese caso y comparte lo qué más te sea útil de lo que encontraste. Por ejemplo: ¿cómo utilizar IA para trabajar en </a:t>
                      </a:r>
                      <a:r>
                        <a:rPr lang="en" sz="1000">
                          <a:latin typeface="Roboto"/>
                          <a:ea typeface="Roboto"/>
                          <a:cs typeface="Roboto"/>
                        </a:rPr>
                        <a:t>línea</a:t>
                      </a:r>
                      <a:r>
                        <a:rPr lang="en" sz="1000">
                          <a:latin typeface="Roboto"/>
                          <a:ea typeface="Roboto"/>
                          <a:cs typeface="Roboto"/>
                        </a:rPr>
                        <a:t>?</a:t>
                      </a:r>
                      <a:endParaRPr sz="1000">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En la elaboración de imagenes para proyectos personales y en la subida de redes sociales.</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En la automatización de tareas repetivas en el desarrollo de software.</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En la elaboración de resumenes con ChatGPT para lapublicación en redes sociales.</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En la formulación de nuevas ideas a partir del análisis de tendencias.</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endParaRPr lang="en" sz="1100" i="1">
                        <a:solidFill>
                          <a:srgbClr val="D9D9D9"/>
                        </a:solidFill>
                        <a:latin typeface="Roboto"/>
                        <a:ea typeface="Roboto"/>
                        <a:cs typeface="Roboto"/>
                      </a:endParaRPr>
                    </a:p>
                    <a:p>
                      <a:pPr lvl="0" algn="l">
                        <a:lnSpc>
                          <a:spcPct val="114999"/>
                        </a:lnSpc>
                        <a:spcBef>
                          <a:spcPts val="0"/>
                        </a:spcBef>
                        <a:spcAft>
                          <a:spcPts val="0"/>
                        </a:spcAft>
                        <a:defRPr/>
                      </a:pPr>
                      <a:endParaRPr lang="en" sz="1100" i="1">
                        <a:solidFill>
                          <a:srgbClr val="D9D9D9"/>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274E13"/>
                      </a:solidFill>
                    </a:lnT>
                    <a:lnB w="12700" algn="ctr">
                      <a:solidFill>
                        <a:srgbClr val="38761D"/>
                      </a:solidFill>
                    </a:lnB>
                  </a:tcPr>
                </a:tc>
              </a:tr>
              <a:tr h="1183150">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¿Qué puede y qué no puede hacer IA?</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Herramientas de IA en tu día a día</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solidFill>
                            <a:schemeClr val="dk1"/>
                          </a:solidFill>
                          <a:latin typeface="Roboto"/>
                          <a:ea typeface="Roboto"/>
                          <a:cs typeface="Roboto"/>
                        </a:rPr>
                        <a:t>Instrucciones:</a:t>
                      </a: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solidFill>
                            <a:schemeClr val="dk1"/>
                          </a:solidFill>
                          <a:latin typeface="Roboto"/>
                          <a:ea typeface="Roboto"/>
                          <a:cs typeface="Roboto"/>
                        </a:rPr>
                        <a:t>Lista las herramientas que has usado que usen IA. </a:t>
                      </a: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solidFill>
                            <a:schemeClr val="dk1"/>
                          </a:solidFill>
                          <a:latin typeface="Roboto"/>
                          <a:ea typeface="Roboto"/>
                          <a:cs typeface="Roboto"/>
                        </a:rPr>
                        <a:t>Deja un ejemplo para cada caso: clasificación, predicción, entender y generación.</a:t>
                      </a:r>
                      <a:endParaRPr sz="1000" b="1">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Yolov3 – para la clasidficacòn de imagenes de bovino.</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ChatGPT</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ChatGPT y Microsoft Copilot</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Copilot con Dalle 3 y Stable Difusion</a:t>
                      </a:r>
                      <a:endParaRPr lang="en" sz="1100" i="1">
                        <a:solidFill>
                          <a:srgbClr val="D9D9D9"/>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0" name="Google Shape;100;p14"/>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101" name="Google Shape;101;p14"/>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102" name="Google Shape;102;p14"/>
          <p:cNvGraphicFramePr>
            <a:graphicFrameLocks xmlns:a="http://schemas.openxmlformats.org/drawingml/2006/main"/>
          </p:cNvGraphicFramePr>
          <p:nvPr/>
        </p:nvGraphicFramePr>
        <p:xfrm>
          <a:off x="497100" y="1162050"/>
          <a:ext cx="3000000" cy="3000000"/>
        </p:xfrm>
        <a:graphic>
          <a:graphicData uri="http://schemas.openxmlformats.org/drawingml/2006/table">
            <a:tbl>
              <a:tblPr firstRow="0" firstCol="0" lastRow="0" lastCol="0" bandRow="0" bandCol="0">
                <a:tableStyleId>{DFD19674-39AA-4541-AF90-2A910814EFB5}</a:tableStyleId>
                <a:noFill/>
              </a:tblPr>
              <a:tblGrid>
                <a:gridCol w="1841325"/>
                <a:gridCol w="1925500"/>
                <a:gridCol w="3011350"/>
              </a:tblGrid>
              <a:tr h="474300">
                <a:tc gridSpan="3">
                  <a:txBody>
                    <a:bodyPr/>
                    <a:p>
                      <a:pPr marL="0" lvl="0" indent="0" algn="ctr">
                        <a:spcBef>
                          <a:spcPts val="0"/>
                        </a:spcBef>
                        <a:spcAft>
                          <a:spcPts val="0"/>
                        </a:spcAft>
                        <a:buNone/>
                        <a:defRPr/>
                      </a:pPr>
                      <a:r>
                        <a:rPr lang="en" b="1">
                          <a:solidFill>
                            <a:schemeClr val="lt1"/>
                          </a:solidFill>
                          <a:latin typeface="Roboto"/>
                          <a:ea typeface="Roboto"/>
                          <a:cs typeface="Roboto"/>
                        </a:rPr>
                        <a:t>🤔 Reflexiones módulo 3 - </a:t>
                      </a:r>
                      <a:r>
                        <a:rPr lang="en" b="1">
                          <a:solidFill>
                            <a:schemeClr val="lt1"/>
                          </a:solidFill>
                          <a:latin typeface="Roboto"/>
                          <a:ea typeface="Roboto"/>
                          <a:cs typeface="Roboto"/>
                        </a:rPr>
                        <a:t>Inteligencia artificial aplicada</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1058175">
                <a:tc gridSpan="3">
                  <a:txBody>
                    <a:bodyPr/>
                    <a:p>
                      <a:pPr marL="0" lvl="0" indent="0" algn="ctr">
                        <a:spcBef>
                          <a:spcPts val="0"/>
                        </a:spcBef>
                        <a:spcAft>
                          <a:spcPts val="0"/>
                        </a:spcAft>
                        <a:buNone/>
                        <a:defRPr/>
                      </a:pPr>
                      <a:r>
                        <a:rPr lang="en" sz="1200" b="1">
                          <a:solidFill>
                            <a:srgbClr val="274E13"/>
                          </a:solidFill>
                          <a:latin typeface="Roboto"/>
                          <a:ea typeface="Roboto"/>
                          <a:cs typeface="Roboto"/>
                        </a:rPr>
                        <a:t>Reflexiona sobre las siguientes preguntas y escribe tus reflexiones debajo: </a:t>
                      </a:r>
                      <a:endParaRPr sz="1200" b="1">
                        <a:solidFill>
                          <a:srgbClr val="274E13"/>
                        </a:solidFill>
                        <a:latin typeface="Roboto"/>
                        <a:ea typeface="Roboto"/>
                        <a:cs typeface="Roboto"/>
                      </a:endParaRPr>
                    </a:p>
                    <a:p>
                      <a:pPr marL="0" lvl="0" indent="0" algn="ctr">
                        <a:spcBef>
                          <a:spcPts val="0"/>
                        </a:spcBef>
                        <a:spcAft>
                          <a:spcPts val="0"/>
                        </a:spcAft>
                        <a:buNone/>
                        <a:defRPr/>
                      </a:pPr>
                      <a:endParaRPr sz="1200" b="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¿Qué es lo más interesante que encontraste en las ramas de IA aplicada?</a:t>
                      </a:r>
                      <a:endParaRPr sz="1000" b="1" i="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¿Cuál de estas ramas consideras que tendrá un impacto importante y positivo dentro de tu área profesional?</a:t>
                      </a:r>
                      <a:endParaRPr sz="1000" b="1" i="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¿Consideras que entender este módulo te pareció sencillo o complejo?</a:t>
                      </a:r>
                      <a:endParaRPr sz="1000" b="1" i="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rowSpan="2" gridSpan="3">
                  <a:txBody>
                    <a:bodyPr/>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El procesamiento de lenguaje natural, la visión artificial, y el aprendizaje por refuerzo apiicado al depp learnig y la IA generativa.</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La IA generativa ya que es la que está en desarrollo para la generación de código, imagenes y música.</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Me pareció en un nivel medio de complejidad.</a:t>
                      </a:r>
                      <a:endParaRPr lang="en" sz="1100" i="1">
                        <a:solidFill>
                          <a:srgbClr val="D9D9D9"/>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gridSpan="3" vMerge="1">
                  <a:txBody>
                    <a:bodyPr/>
                    <a:p>
                      <a:pPr>
                        <a:defRPr/>
                      </a:pPr>
                      <a:endParaRPr/>
                    </a:p>
                  </a:txBody>
                  <a:tcPr/>
                </a:tc>
                <a:tc hMerge="1" vMerge="1">
                  <a:txBody>
                    <a:bodyPr/>
                    <a:p>
                      <a:endParaRPr/>
                    </a:p>
                  </a:txBody>
                </a:tc>
                <a:tc hMerge="1" vMerge="1">
                  <a:txBody>
                    <a:bodyPr/>
                    <a:p>
                      <a:endParaRPr/>
                    </a:p>
                  </a:txBody>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7" name="Google Shape;107;p15"/>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108" name="Google Shape;108;p15"/>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109" name="Google Shape;109;p15"/>
          <p:cNvGraphicFramePr>
            <a:graphicFrameLocks xmlns:a="http://schemas.openxmlformats.org/drawingml/2006/main"/>
          </p:cNvGraphicFramePr>
          <p:nvPr/>
        </p:nvGraphicFramePr>
        <p:xfrm>
          <a:off x="497113" y="874165"/>
          <a:ext cx="3000000" cy="3000000"/>
        </p:xfrm>
        <a:graphic>
          <a:graphicData uri="http://schemas.openxmlformats.org/drawingml/2006/table">
            <a:tbl>
              <a:tblPr firstRow="0" firstCol="0" lastRow="0" lastCol="0" bandRow="0" bandCol="0">
                <a:tableStyleId>{DFD19674-39AA-4541-AF90-2A910814EFB5}</a:tableStyleId>
                <a:noFill/>
              </a:tblPr>
              <a:tblGrid>
                <a:gridCol w="1288875"/>
                <a:gridCol w="2747925"/>
                <a:gridCol w="2741375"/>
              </a:tblGrid>
              <a:tr h="424625">
                <a:tc gridSpan="3">
                  <a:txBody>
                    <a:bodyPr/>
                    <a:p>
                      <a:pPr marL="0" lvl="0" indent="0" algn="ctr">
                        <a:spcBef>
                          <a:spcPts val="0"/>
                        </a:spcBef>
                        <a:spcAft>
                          <a:spcPts val="0"/>
                        </a:spcAft>
                        <a:buNone/>
                        <a:defRPr/>
                      </a:pPr>
                      <a:r>
                        <a:rPr lang="en" b="1">
                          <a:solidFill>
                            <a:schemeClr val="lt1"/>
                          </a:solidFill>
                          <a:latin typeface="Roboto"/>
                          <a:ea typeface="Roboto"/>
                          <a:cs typeface="Roboto"/>
                        </a:rPr>
                        <a:t>✍🏽 Actividad: </a:t>
                      </a:r>
                      <a:r>
                        <a:rPr lang="en" b="1">
                          <a:solidFill>
                            <a:schemeClr val="lt1"/>
                          </a:solidFill>
                          <a:latin typeface="Roboto"/>
                          <a:ea typeface="Roboto"/>
                          <a:cs typeface="Roboto"/>
                        </a:rPr>
                        <a:t>Hugging Face 101: modelos (Parte 1)</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735950">
                <a:tc gridSpan="3">
                  <a:txBody>
                    <a:bodyPr/>
                    <a:p>
                      <a:pPr marL="0" lvl="0" indent="0" algn="ctr">
                        <a:spcBef>
                          <a:spcPts val="0"/>
                        </a:spcBef>
                        <a:spcAft>
                          <a:spcPts val="0"/>
                        </a:spcAft>
                        <a:buNone/>
                        <a:defRPr/>
                      </a:pPr>
                      <a:r>
                        <a:rPr lang="en" sz="1200" b="1">
                          <a:solidFill>
                            <a:srgbClr val="274E13"/>
                          </a:solidFill>
                          <a:latin typeface="Roboto"/>
                          <a:ea typeface="Roboto"/>
                          <a:cs typeface="Roboto"/>
                        </a:rPr>
                        <a:t>Instrucciones generales: </a:t>
                      </a:r>
                      <a:br>
                        <a:rPr lang="en" sz="1200" b="1">
                          <a:solidFill>
                            <a:srgbClr val="274E13"/>
                          </a:solidFill>
                          <a:latin typeface="Roboto"/>
                          <a:ea typeface="Roboto"/>
                          <a:cs typeface="Roboto"/>
                        </a:rPr>
                      </a:br>
                      <a:br>
                        <a:rPr lang="en" sz="1200" b="1">
                          <a:solidFill>
                            <a:srgbClr val="274E13"/>
                          </a:solidFill>
                          <a:latin typeface="Roboto"/>
                          <a:ea typeface="Roboto"/>
                          <a:cs typeface="Roboto"/>
                        </a:rPr>
                      </a:br>
                      <a:r>
                        <a:rPr lang="en" sz="1000" b="1">
                          <a:solidFill>
                            <a:srgbClr val="274E13"/>
                          </a:solidFill>
                          <a:latin typeface="Roboto"/>
                          <a:ea typeface="Roboto"/>
                          <a:cs typeface="Roboto"/>
                        </a:rPr>
                        <a:t>1. Utiliza los modelos de Hugging Face que encuentras en los enlaces y realiza la actividad indicada para cada uno.</a:t>
                      </a:r>
                      <a:endParaRPr sz="1000" b="1">
                        <a:solidFill>
                          <a:srgbClr val="274E13"/>
                        </a:solidFill>
                        <a:latin typeface="Roboto"/>
                        <a:ea typeface="Roboto"/>
                        <a:cs typeface="Roboto"/>
                      </a:endParaRPr>
                    </a:p>
                    <a:p>
                      <a:pPr marL="0" lvl="0" indent="0" algn="ctr">
                        <a:spcBef>
                          <a:spcPts val="0"/>
                        </a:spcBef>
                        <a:spcAft>
                          <a:spcPts val="0"/>
                        </a:spcAft>
                        <a:buNone/>
                        <a:defRPr/>
                      </a:pPr>
                      <a:r>
                        <a:rPr lang="en" sz="1000" b="1">
                          <a:solidFill>
                            <a:srgbClr val="274E13"/>
                          </a:solidFill>
                          <a:latin typeface="Roboto"/>
                          <a:ea typeface="Roboto"/>
                          <a:cs typeface="Roboto"/>
                        </a:rPr>
                        <a:t>2. Pública qué obtienes en la caja de respuestas.</a:t>
                      </a:r>
                      <a:endParaRPr sz="10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3609350">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Clasificación de imágenes</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Instrucciones</a:t>
                      </a:r>
                      <a:r>
                        <a:rPr lang="en" sz="1000" b="1">
                          <a:latin typeface="Roboto"/>
                          <a:ea typeface="Roboto"/>
                          <a:cs typeface="Roboto"/>
                        </a:rPr>
                        <a:t>:</a:t>
                      </a:r>
                      <a:endParaRPr sz="1000" b="1">
                        <a:latin typeface="Roboto"/>
                        <a:ea typeface="Roboto"/>
                        <a:cs typeface="Roboto"/>
                      </a:endParaRPr>
                    </a:p>
                    <a:p>
                      <a:pPr marL="457200" lvl="0" indent="-292100" algn="l">
                        <a:lnSpc>
                          <a:spcPct val="114999"/>
                        </a:lnSpc>
                        <a:spcBef>
                          <a:spcPts val="0"/>
                        </a:spcBef>
                        <a:spcAft>
                          <a:spcPts val="0"/>
                        </a:spcAft>
                        <a:buSzPts val="1000"/>
                        <a:buFont typeface="Roboto"/>
                        <a:buAutoNum type="arabicPeriod"/>
                        <a:defRPr/>
                      </a:pPr>
                      <a:r>
                        <a:rPr lang="en" sz="1000">
                          <a:latin typeface="Roboto"/>
                          <a:ea typeface="Roboto"/>
                          <a:cs typeface="Roboto"/>
                        </a:rPr>
                        <a:t>Ve a Google y descarga una imagen de tu comida favorita.</a:t>
                      </a:r>
                      <a:endParaRPr sz="1000">
                        <a:latin typeface="Roboto"/>
                        <a:ea typeface="Roboto"/>
                        <a:cs typeface="Roboto"/>
                      </a:endParaRPr>
                    </a:p>
                    <a:p>
                      <a:pPr marL="457200" lvl="0" indent="-292100" algn="l">
                        <a:lnSpc>
                          <a:spcPct val="114999"/>
                        </a:lnSpc>
                        <a:spcBef>
                          <a:spcPts val="0"/>
                        </a:spcBef>
                        <a:spcAft>
                          <a:spcPts val="0"/>
                        </a:spcAft>
                        <a:buSzPts val="1000"/>
                        <a:buFont typeface="Roboto"/>
                        <a:buAutoNum type="arabicPeriod"/>
                        <a:defRPr/>
                      </a:pPr>
                      <a:r>
                        <a:rPr lang="en" sz="1000">
                          <a:latin typeface="Roboto"/>
                          <a:ea typeface="Roboto"/>
                          <a:cs typeface="Roboto"/>
                        </a:rPr>
                        <a:t>Sube la imagen en la interfaz del modelo para que detecte qué hay en la imagen.</a:t>
                      </a:r>
                      <a:endParaRPr sz="1000">
                        <a:latin typeface="Roboto"/>
                        <a:ea typeface="Roboto"/>
                        <a:cs typeface="Roboto"/>
                      </a:endParaRPr>
                    </a:p>
                    <a:p>
                      <a:pPr marL="457200" lvl="0" indent="-292100" algn="l">
                        <a:lnSpc>
                          <a:spcPct val="114999"/>
                        </a:lnSpc>
                        <a:spcBef>
                          <a:spcPts val="0"/>
                        </a:spcBef>
                        <a:spcAft>
                          <a:spcPts val="0"/>
                        </a:spcAft>
                        <a:buSzPts val="1000"/>
                        <a:buFont typeface="Roboto"/>
                        <a:buAutoNum type="arabicPeriod"/>
                        <a:defRPr/>
                      </a:pPr>
                      <a:r>
                        <a:rPr lang="en" sz="1000">
                          <a:latin typeface="Roboto"/>
                          <a:ea typeface="Roboto"/>
                          <a:cs typeface="Roboto"/>
                        </a:rPr>
                        <a:t>Deja en los resultados la imagen y comenta con qué precisión detectó la comida. ¿Lo hizo con un porcentaje algo o ni siquiera pudo identificarla correctamente? </a:t>
                      </a:r>
                      <a:endParaRPr sz="1000">
                        <a:latin typeface="Roboto"/>
                        <a:ea typeface="Roboto"/>
                        <a:cs typeface="Roboto"/>
                      </a:endParaRPr>
                    </a:p>
                    <a:p>
                      <a:pPr marL="457200" lvl="0" indent="0" algn="l">
                        <a:lnSpc>
                          <a:spcPct val="114999"/>
                        </a:lnSpc>
                        <a:spcBef>
                          <a:spcPts val="0"/>
                        </a:spcBef>
                        <a:spcAft>
                          <a:spcPts val="0"/>
                        </a:spcAft>
                        <a:buNone/>
                        <a:defRPr/>
                      </a:pPr>
                      <a:endParaRPr sz="1000">
                        <a:latin typeface="Roboto"/>
                        <a:ea typeface="Roboto"/>
                        <a:cs typeface="Roboto"/>
                      </a:endParaRPr>
                    </a:p>
                    <a:p>
                      <a:pPr marL="0" lvl="0" indent="0" algn="l">
                        <a:lnSpc>
                          <a:spcPct val="114999"/>
                        </a:lnSpc>
                        <a:spcBef>
                          <a:spcPts val="0"/>
                        </a:spcBef>
                        <a:spcAft>
                          <a:spcPts val="0"/>
                        </a:spcAft>
                        <a:buNone/>
                        <a:defRPr/>
                      </a:pPr>
                      <a:r>
                        <a:rPr lang="en" sz="1000" b="1">
                          <a:latin typeface="Roboto"/>
                          <a:ea typeface="Roboto"/>
                          <a:cs typeface="Roboto"/>
                        </a:rPr>
                        <a:t>Nota:</a:t>
                      </a:r>
                      <a:r>
                        <a:rPr lang="en" sz="1000">
                          <a:latin typeface="Roboto"/>
                          <a:ea typeface="Roboto"/>
                          <a:cs typeface="Roboto"/>
                        </a:rPr>
                        <a:t> recuerda que la IA no es perfecta y no puede trabajar con cosas que nunca ha visto.</a:t>
                      </a:r>
                      <a:endParaRPr sz="1000">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Modelo en Hugging Face:</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b="1" u="sng">
                          <a:solidFill>
                            <a:srgbClr val="38761D"/>
                          </a:solidFill>
                          <a:latin typeface="Roboto"/>
                          <a:ea typeface="Roboto"/>
                          <a:cs typeface="Roboto"/>
                          <a:hlinkClick r:id="rId3" tooltip="https://huggingface.co/google/vit-base-patch16-224"/>
                        </a:rPr>
                        <a:t>https://huggingface.co/google/vit-base-patch16-224</a:t>
                      </a:r>
                      <a:r>
                        <a:rPr lang="en" sz="1000" b="1">
                          <a:solidFill>
                            <a:srgbClr val="38761D"/>
                          </a:solidFill>
                          <a:latin typeface="Roboto"/>
                          <a:ea typeface="Roboto"/>
                          <a:cs typeface="Roboto"/>
                        </a:rPr>
                        <a:t> </a:t>
                      </a:r>
                      <a:endParaRPr sz="1000" b="1">
                        <a:solidFill>
                          <a:srgbClr val="38761D"/>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rgbClr val="38761D"/>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000" b="1">
                          <a:solidFill>
                            <a:schemeClr val="dk1"/>
                          </a:solidFill>
                          <a:latin typeface="Roboto"/>
                          <a:ea typeface="Roboto"/>
                          <a:cs typeface="Roboto"/>
                        </a:rPr>
                        <a:t>R</a:t>
                      </a:r>
                      <a:r>
                        <a:rPr lang="en" sz="1000" b="1">
                          <a:solidFill>
                            <a:schemeClr val="dk1"/>
                          </a:solidFill>
                          <a:latin typeface="Roboto"/>
                          <a:ea typeface="Roboto"/>
                          <a:cs typeface="Roboto"/>
                        </a:rPr>
                        <a:t>esultados</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lang="en" sz="1100" i="1">
                        <a:solidFill>
                          <a:srgbClr val="CCCCCC"/>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lang="en" sz="1100" i="1">
                        <a:solidFill>
                          <a:srgbClr val="CCCCCC"/>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lang="en" sz="1100" i="1">
                        <a:solidFill>
                          <a:srgbClr val="CCCCCC"/>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lang="en" sz="1100" i="1">
                        <a:solidFill>
                          <a:srgbClr val="CCCCCC"/>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lang="en" sz="1100" i="1">
                        <a:solidFill>
                          <a:srgbClr val="CCCCCC"/>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lang="en" sz="1100" i="1">
                        <a:solidFill>
                          <a:srgbClr val="CCCCCC"/>
                        </a:solidFill>
                        <a:latin typeface="Roboto"/>
                        <a:ea typeface="Roboto"/>
                        <a:cs typeface="Roboto"/>
                      </a:endParaRPr>
                    </a:p>
                    <a:p>
                      <a:pPr>
                        <a:defRPr/>
                      </a:pPr>
                      <a:r>
                        <a:rPr sz="900" b="0" i="0" u="none">
                          <a:solidFill>
                            <a:srgbClr val="000000"/>
                          </a:solidFill>
                          <a:latin typeface="Arial"/>
                          <a:ea typeface="Arial"/>
                          <a:cs typeface="Arial"/>
                        </a:rPr>
                        <a:t>plate</a:t>
                      </a:r>
                      <a:endParaRPr/>
                    </a:p>
                    <a:p>
                      <a:pPr>
                        <a:defRPr/>
                      </a:pPr>
                      <a:r>
                        <a:rPr sz="900" b="0" i="0" u="none">
                          <a:solidFill>
                            <a:srgbClr val="000000"/>
                          </a:solidFill>
                          <a:latin typeface="Arial"/>
                          <a:ea typeface="Arial"/>
                          <a:cs typeface="Arial"/>
                        </a:rPr>
                        <a:t>0.249</a:t>
                      </a:r>
                      <a:endParaRPr/>
                    </a:p>
                    <a:p>
                      <a:pPr>
                        <a:defRPr/>
                      </a:pPr>
                      <a:r>
                        <a:rPr sz="900" b="0" i="0" u="none">
                          <a:solidFill>
                            <a:srgbClr val="000000"/>
                          </a:solidFill>
                          <a:latin typeface="Arial"/>
                          <a:ea typeface="Arial"/>
                          <a:cs typeface="Arial"/>
                        </a:rPr>
                        <a:t>cucumber, cuke</a:t>
                      </a:r>
                      <a:endParaRPr/>
                    </a:p>
                    <a:p>
                      <a:pPr>
                        <a:defRPr/>
                      </a:pPr>
                      <a:r>
                        <a:rPr sz="900" b="0" i="0" u="none">
                          <a:solidFill>
                            <a:srgbClr val="000000"/>
                          </a:solidFill>
                          <a:latin typeface="Arial"/>
                          <a:ea typeface="Arial"/>
                          <a:cs typeface="Arial"/>
                        </a:rPr>
                        <a:t>0.021</a:t>
                      </a:r>
                      <a:endParaRPr/>
                    </a:p>
                    <a:p>
                      <a:pPr>
                        <a:defRPr/>
                      </a:pPr>
                      <a:r>
                        <a:rPr sz="900" b="0" i="0" u="none">
                          <a:solidFill>
                            <a:srgbClr val="000000"/>
                          </a:solidFill>
                          <a:latin typeface="Arial"/>
                          <a:ea typeface="Arial"/>
                          <a:cs typeface="Arial"/>
                        </a:rPr>
                        <a:t>hot pot, hotpot</a:t>
                      </a:r>
                      <a:endParaRPr/>
                    </a:p>
                    <a:p>
                      <a:pPr>
                        <a:defRPr/>
                      </a:pPr>
                      <a:r>
                        <a:rPr sz="900" b="0" i="0" u="none">
                          <a:solidFill>
                            <a:srgbClr val="000000"/>
                          </a:solidFill>
                          <a:latin typeface="Arial"/>
                          <a:ea typeface="Arial"/>
                          <a:cs typeface="Arial"/>
                        </a:rPr>
                        <a:t>0.014</a:t>
                      </a:r>
                      <a:endParaRPr/>
                    </a:p>
                    <a:p>
                      <a:pPr>
                        <a:defRPr/>
                      </a:pPr>
                      <a:r>
                        <a:rPr sz="900" b="0" i="0" u="none">
                          <a:solidFill>
                            <a:srgbClr val="000000"/>
                          </a:solidFill>
                          <a:latin typeface="Arial"/>
                          <a:ea typeface="Arial"/>
                          <a:cs typeface="Arial"/>
                        </a:rPr>
                        <a:t>mixing bowl</a:t>
                      </a:r>
                      <a:endParaRPr/>
                    </a:p>
                    <a:p>
                      <a:pPr>
                        <a:defRPr/>
                      </a:pPr>
                      <a:r>
                        <a:rPr sz="900" b="0" i="0" u="none">
                          <a:solidFill>
                            <a:srgbClr val="000000"/>
                          </a:solidFill>
                          <a:latin typeface="Arial"/>
                          <a:ea typeface="Arial"/>
                          <a:cs typeface="Arial"/>
                        </a:rPr>
                        <a:t>0.013</a:t>
                      </a:r>
                      <a:endParaRPr/>
                    </a:p>
                    <a:p>
                      <a:pPr>
                        <a:defRPr/>
                      </a:pPr>
                      <a:r>
                        <a:rPr sz="900" b="0" i="0" u="none">
                          <a:solidFill>
                            <a:srgbClr val="000000"/>
                          </a:solidFill>
                          <a:latin typeface="Arial"/>
                          <a:ea typeface="Arial"/>
                          <a:cs typeface="Arial"/>
                        </a:rPr>
                        <a:t>meat loaf, meatloaf</a:t>
                      </a:r>
                      <a:endParaRPr/>
                    </a:p>
                    <a:p>
                      <a:pPr marL="0" lvl="0" indent="0" algn="l">
                        <a:lnSpc>
                          <a:spcPct val="114999"/>
                        </a:lnSpc>
                        <a:spcBef>
                          <a:spcPts val="0"/>
                        </a:spcBef>
                        <a:spcAft>
                          <a:spcPts val="0"/>
                        </a:spcAft>
                        <a:buClr>
                          <a:schemeClr val="dk1"/>
                        </a:buClr>
                        <a:buSzPts val="1100"/>
                        <a:buFont typeface="Arial"/>
                        <a:buNone/>
                        <a:defRPr/>
                      </a:pPr>
                      <a:r>
                        <a:rPr sz="900" b="0" i="0" u="none">
                          <a:solidFill>
                            <a:srgbClr val="000000"/>
                          </a:solidFill>
                          <a:latin typeface="Arial"/>
                          <a:ea typeface="Arial"/>
                          <a:cs typeface="Arial"/>
                        </a:rPr>
                        <a:t>0.012</a:t>
                      </a:r>
                      <a:endParaRPr sz="900" b="0" i="0" u="none">
                        <a:solidFill>
                          <a:srgbClr val="000000"/>
                        </a:solidFill>
                        <a:latin typeface="Arial"/>
                        <a:ea typeface="Arial"/>
                        <a:cs typeface="Arial"/>
                      </a:endParaRPr>
                    </a:p>
                    <a:p>
                      <a:pPr marL="0" lvl="0" indent="0" algn="l">
                        <a:lnSpc>
                          <a:spcPct val="114999"/>
                        </a:lnSpc>
                        <a:spcBef>
                          <a:spcPts val="0"/>
                        </a:spcBef>
                        <a:spcAft>
                          <a:spcPts val="0"/>
                        </a:spcAft>
                        <a:buClr>
                          <a:schemeClr val="dk1"/>
                        </a:buClr>
                        <a:buSzPts val="1100"/>
                        <a:buFont typeface="Arial"/>
                        <a:buNone/>
                        <a:defRPr/>
                      </a:pPr>
                      <a:endParaRPr lang="en" sz="1100" i="1">
                        <a:solidFill>
                          <a:srgbClr val="CCCCCC"/>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sz="900" b="0" i="0" u="none">
                          <a:solidFill>
                            <a:srgbClr val="000000"/>
                          </a:solidFill>
                          <a:latin typeface="Arial"/>
                          <a:ea typeface="Arial"/>
                          <a:cs typeface="Arial"/>
                        </a:rPr>
                        <a:t>El modelo no fue capaz de detectar de que se trata de un plato de ensalada de atún.</a:t>
                      </a:r>
                      <a:endParaRPr lang="en" sz="1100" i="1">
                        <a:solidFill>
                          <a:srgbClr val="CCCCCC"/>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r h="3609350">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Descripción de imágenes y traducción de textos</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Instrucciones:</a:t>
                      </a:r>
                      <a:endParaRPr sz="1000" b="1">
                        <a:solidFill>
                          <a:schemeClr val="dk1"/>
                        </a:solidFill>
                        <a:latin typeface="Roboto"/>
                        <a:ea typeface="Roboto"/>
                        <a:cs typeface="Roboto"/>
                      </a:endParaRPr>
                    </a:p>
                    <a:p>
                      <a:pPr marL="457200" lvl="0" indent="-292100" algn="l">
                        <a:lnSpc>
                          <a:spcPct val="114999"/>
                        </a:lnSpc>
                        <a:spcBef>
                          <a:spcPts val="0"/>
                        </a:spcBef>
                        <a:spcAft>
                          <a:spcPts val="0"/>
                        </a:spcAft>
                        <a:buClr>
                          <a:schemeClr val="dk1"/>
                        </a:buClr>
                        <a:buSzPts val="1000"/>
                        <a:buFont typeface="Roboto"/>
                        <a:buAutoNum type="arabicPeriod"/>
                        <a:defRPr/>
                      </a:pPr>
                      <a:r>
                        <a:rPr lang="en" sz="1000">
                          <a:solidFill>
                            <a:schemeClr val="dk1"/>
                          </a:solidFill>
                          <a:latin typeface="Roboto"/>
                          <a:ea typeface="Roboto"/>
                          <a:cs typeface="Roboto"/>
                        </a:rPr>
                        <a:t>Ve a Google y descarga una imagen de un paisaje que te guste.</a:t>
                      </a:r>
                      <a:endParaRPr sz="1000">
                        <a:solidFill>
                          <a:schemeClr val="dk1"/>
                        </a:solidFill>
                        <a:latin typeface="Roboto"/>
                        <a:ea typeface="Roboto"/>
                        <a:cs typeface="Roboto"/>
                      </a:endParaRPr>
                    </a:p>
                    <a:p>
                      <a:pPr marL="457200" lvl="0" indent="-292100" algn="l">
                        <a:lnSpc>
                          <a:spcPct val="114999"/>
                        </a:lnSpc>
                        <a:spcBef>
                          <a:spcPts val="0"/>
                        </a:spcBef>
                        <a:spcAft>
                          <a:spcPts val="0"/>
                        </a:spcAft>
                        <a:buClr>
                          <a:schemeClr val="dk1"/>
                        </a:buClr>
                        <a:buSzPts val="1000"/>
                        <a:buFont typeface="Roboto"/>
                        <a:buAutoNum type="arabicPeriod"/>
                        <a:defRPr/>
                      </a:pPr>
                      <a:r>
                        <a:rPr lang="en" sz="1000">
                          <a:solidFill>
                            <a:schemeClr val="dk1"/>
                          </a:solidFill>
                          <a:latin typeface="Roboto"/>
                          <a:ea typeface="Roboto"/>
                          <a:cs typeface="Roboto"/>
                        </a:rPr>
                        <a:t>Sube la imagen en la interfaz del modelo (1) de descripción de imágenes.</a:t>
                      </a:r>
                      <a:endParaRPr sz="1000">
                        <a:solidFill>
                          <a:schemeClr val="dk1"/>
                        </a:solidFill>
                        <a:latin typeface="Roboto"/>
                        <a:ea typeface="Roboto"/>
                        <a:cs typeface="Roboto"/>
                      </a:endParaRPr>
                    </a:p>
                    <a:p>
                      <a:pPr marL="457200" lvl="0" indent="-292100" algn="l">
                        <a:lnSpc>
                          <a:spcPct val="114999"/>
                        </a:lnSpc>
                        <a:spcBef>
                          <a:spcPts val="0"/>
                        </a:spcBef>
                        <a:spcAft>
                          <a:spcPts val="0"/>
                        </a:spcAft>
                        <a:buClr>
                          <a:schemeClr val="dk1"/>
                        </a:buClr>
                        <a:buSzPts val="1000"/>
                        <a:buFont typeface="Roboto"/>
                        <a:buAutoNum type="arabicPeriod"/>
                        <a:defRPr/>
                      </a:pPr>
                      <a:r>
                        <a:rPr lang="en" sz="1000">
                          <a:solidFill>
                            <a:schemeClr val="dk1"/>
                          </a:solidFill>
                          <a:latin typeface="Roboto"/>
                          <a:ea typeface="Roboto"/>
                          <a:cs typeface="Roboto"/>
                        </a:rPr>
                        <a:t>Copia el texto resultado y pégalo en la interfaz del modelo (2) de traducción de texto.</a:t>
                      </a:r>
                      <a:endParaRPr sz="1000">
                        <a:solidFill>
                          <a:schemeClr val="dk1"/>
                        </a:solidFill>
                        <a:latin typeface="Roboto"/>
                        <a:ea typeface="Roboto"/>
                        <a:cs typeface="Roboto"/>
                      </a:endParaRPr>
                    </a:p>
                    <a:p>
                      <a:pPr marL="457200" lvl="0" indent="-292100" algn="l">
                        <a:lnSpc>
                          <a:spcPct val="114999"/>
                        </a:lnSpc>
                        <a:spcBef>
                          <a:spcPts val="0"/>
                        </a:spcBef>
                        <a:spcAft>
                          <a:spcPts val="0"/>
                        </a:spcAft>
                        <a:buClr>
                          <a:schemeClr val="dk1"/>
                        </a:buClr>
                        <a:buSzPts val="1000"/>
                        <a:buFont typeface="Roboto"/>
                        <a:buAutoNum type="arabicPeriod"/>
                        <a:defRPr/>
                      </a:pPr>
                      <a:r>
                        <a:rPr lang="en" sz="1000">
                          <a:solidFill>
                            <a:schemeClr val="dk1"/>
                          </a:solidFill>
                          <a:latin typeface="Roboto"/>
                          <a:ea typeface="Roboto"/>
                          <a:cs typeface="Roboto"/>
                        </a:rPr>
                        <a:t>Deja en los resultados la imagen y texto final y comenta qué tan acertada es la transcripción en español respecto a la imagen original.</a:t>
                      </a: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Modelos en Hugging Face:</a:t>
                      </a:r>
                      <a:endParaRPr sz="1000" b="1">
                        <a:solidFill>
                          <a:schemeClr val="dk1"/>
                        </a:solidFill>
                        <a:latin typeface="Roboto"/>
                        <a:ea typeface="Roboto"/>
                        <a:cs typeface="Roboto"/>
                      </a:endParaRPr>
                    </a:p>
                    <a:p>
                      <a:pPr marL="457200" lvl="0" indent="-292100" algn="l">
                        <a:lnSpc>
                          <a:spcPct val="114999"/>
                        </a:lnSpc>
                        <a:spcBef>
                          <a:spcPts val="0"/>
                        </a:spcBef>
                        <a:spcAft>
                          <a:spcPts val="0"/>
                        </a:spcAft>
                        <a:buClr>
                          <a:srgbClr val="38761D"/>
                        </a:buClr>
                        <a:buSzPts val="1000"/>
                        <a:buFont typeface="Roboto"/>
                        <a:buAutoNum type="arabicParenBoth"/>
                        <a:defRPr/>
                      </a:pPr>
                      <a:r>
                        <a:rPr lang="en" sz="1000" b="1" u="sng">
                          <a:solidFill>
                            <a:srgbClr val="38761D"/>
                          </a:solidFill>
                          <a:latin typeface="Roboto"/>
                          <a:ea typeface="Roboto"/>
                          <a:cs typeface="Roboto"/>
                          <a:hlinkClick r:id="rId4" tooltip="https://huggingface.co/nlpconnect/vit-gpt2-image-captioning"/>
                        </a:rPr>
                        <a:t>https://huggingface.co/nlpconnect/vit-gpt2-image-captioning</a:t>
                      </a:r>
                      <a:endParaRPr sz="1000" b="1" u="sng">
                        <a:solidFill>
                          <a:srgbClr val="38761D"/>
                        </a:solidFill>
                        <a:latin typeface="Roboto"/>
                        <a:ea typeface="Roboto"/>
                        <a:cs typeface="Roboto"/>
                      </a:endParaRPr>
                    </a:p>
                    <a:p>
                      <a:pPr marL="457200" lvl="0" indent="-292100" algn="l">
                        <a:lnSpc>
                          <a:spcPct val="114999"/>
                        </a:lnSpc>
                        <a:spcBef>
                          <a:spcPts val="0"/>
                        </a:spcBef>
                        <a:spcAft>
                          <a:spcPts val="0"/>
                        </a:spcAft>
                        <a:buClr>
                          <a:srgbClr val="38761D"/>
                        </a:buClr>
                        <a:buSzPts val="1000"/>
                        <a:buFont typeface="Roboto"/>
                        <a:buAutoNum type="arabicParenBoth"/>
                        <a:defRPr/>
                      </a:pPr>
                      <a:r>
                        <a:rPr lang="en" sz="1000" b="1" u="sng">
                          <a:solidFill>
                            <a:srgbClr val="38761D"/>
                          </a:solidFill>
                          <a:latin typeface="Roboto"/>
                          <a:ea typeface="Roboto"/>
                          <a:cs typeface="Roboto"/>
                          <a:hlinkClick r:id="rId5" tooltip="https://huggingface.co/Helsinki-NLP/opus-mt-en-es"/>
                        </a:rPr>
                        <a:t>https://huggingface.co/Helsinki-NLP/opus-mt-en-es</a:t>
                      </a:r>
                      <a:r>
                        <a:rPr lang="en" sz="1000" b="1" u="sng">
                          <a:solidFill>
                            <a:srgbClr val="38761D"/>
                          </a:solidFill>
                          <a:latin typeface="Roboto"/>
                          <a:ea typeface="Roboto"/>
                          <a:cs typeface="Roboto"/>
                        </a:rPr>
                        <a:t>  </a:t>
                      </a:r>
                      <a:endParaRPr sz="1000" b="1" u="sng">
                        <a:solidFill>
                          <a:srgbClr val="38761D"/>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u="sng">
                        <a:solidFill>
                          <a:srgbClr val="38761D"/>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000" b="1">
                          <a:solidFill>
                            <a:schemeClr val="dk1"/>
                          </a:solidFill>
                          <a:latin typeface="Roboto"/>
                          <a:ea typeface="Roboto"/>
                          <a:cs typeface="Roboto"/>
                        </a:rPr>
                        <a:t>R</a:t>
                      </a:r>
                      <a:r>
                        <a:rPr lang="en" sz="1000" b="1">
                          <a:solidFill>
                            <a:schemeClr val="dk1"/>
                          </a:solidFill>
                          <a:latin typeface="Roboto"/>
                          <a:ea typeface="Roboto"/>
                          <a:cs typeface="Roboto"/>
                        </a:rPr>
                        <a:t>esultados</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sz="1100" b="0" i="0" u="none">
                          <a:solidFill>
                            <a:srgbClr val="064E3B"/>
                          </a:solidFill>
                          <a:latin typeface="Arial"/>
                          <a:ea typeface="Arial"/>
                          <a:cs typeface="Arial"/>
                        </a:rPr>
                        <a:t>una montaña cubierta de nieve con una torre de reloj</a:t>
                      </a:r>
                      <a:r>
                        <a:rPr lang="en" sz="1100" i="1">
                          <a:solidFill>
                            <a:srgbClr val="CCCCCC"/>
                          </a:solidFill>
                          <a:latin typeface="Roboto"/>
                          <a:ea typeface="Roboto"/>
                          <a:cs typeface="Roboto"/>
                        </a:rPr>
                        <a:t>.</a:t>
                      </a:r>
                      <a:endParaRPr lang="en" sz="1100" i="1">
                        <a:solidFill>
                          <a:srgbClr val="CCCCCC"/>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100" i="1">
                          <a:solidFill>
                            <a:srgbClr val="CCCCCC"/>
                          </a:solidFill>
                          <a:latin typeface="Roboto"/>
                          <a:ea typeface="Roboto"/>
                          <a:cs typeface="Roboto"/>
                        </a:rPr>
                        <a:t>La trascripción es acertada en un 50 %, porque acierta en la montaña cubierta de nieve y que lo que acompaña a la aimagen es un castillo japonés. </a:t>
                      </a:r>
                      <a:endParaRPr sz="1000" b="1">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bl>
          </a:graphicData>
        </a:graphic>
      </p:graphicFrame>
      <p:pic>
        <p:nvPicPr>
          <p:cNvPr id="488404106" name=""/>
          <p:cNvPicPr>
            <a:picLocks noChangeAspect="1"/>
          </p:cNvPicPr>
          <p:nvPr/>
        </p:nvPicPr>
        <p:blipFill>
          <a:blip r:embed="rId6"/>
          <a:stretch/>
        </p:blipFill>
        <p:spPr bwMode="auto">
          <a:xfrm flipH="0" flipV="0">
            <a:off x="5078850" y="2508249"/>
            <a:ext cx="1742764" cy="1164166"/>
          </a:xfrm>
          <a:prstGeom prst="rect">
            <a:avLst/>
          </a:prstGeom>
        </p:spPr>
      </p:pic>
      <p:pic>
        <p:nvPicPr>
          <p:cNvPr id="631152725" name=""/>
          <p:cNvPicPr>
            <a:picLocks noChangeAspect="1"/>
          </p:cNvPicPr>
          <p:nvPr/>
        </p:nvPicPr>
        <p:blipFill>
          <a:blip r:embed="rId7"/>
          <a:stretch/>
        </p:blipFill>
        <p:spPr bwMode="auto">
          <a:xfrm flipH="0" flipV="0">
            <a:off x="4707730" y="6176962"/>
            <a:ext cx="2390775" cy="130016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4" name="Google Shape;114;p16"/>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115" name="Google Shape;115;p16"/>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116" name="Google Shape;116;p16"/>
          <p:cNvGraphicFramePr>
            <a:graphicFrameLocks xmlns:a="http://schemas.openxmlformats.org/drawingml/2006/main"/>
          </p:cNvGraphicFramePr>
          <p:nvPr/>
        </p:nvGraphicFramePr>
        <p:xfrm>
          <a:off x="497113" y="874165"/>
          <a:ext cx="3000000" cy="3000000"/>
        </p:xfrm>
        <a:graphic>
          <a:graphicData uri="http://schemas.openxmlformats.org/drawingml/2006/table">
            <a:tbl>
              <a:tblPr firstRow="0" firstCol="0" lastRow="0" lastCol="0" bandRow="0" bandCol="0">
                <a:tableStyleId>{DFD19674-39AA-4541-AF90-2A910814EFB5}</a:tableStyleId>
                <a:noFill/>
              </a:tblPr>
              <a:tblGrid>
                <a:gridCol w="1355550"/>
                <a:gridCol w="2681250"/>
                <a:gridCol w="2741375"/>
              </a:tblGrid>
              <a:tr h="461025">
                <a:tc gridSpan="3">
                  <a:txBody>
                    <a:bodyPr/>
                    <a:p>
                      <a:pPr marL="0" lvl="0" indent="0" algn="ctr">
                        <a:spcBef>
                          <a:spcPts val="0"/>
                        </a:spcBef>
                        <a:spcAft>
                          <a:spcPts val="0"/>
                        </a:spcAft>
                        <a:buNone/>
                        <a:defRPr/>
                      </a:pPr>
                      <a:r>
                        <a:rPr lang="en" b="1">
                          <a:solidFill>
                            <a:schemeClr val="lt1"/>
                          </a:solidFill>
                          <a:latin typeface="Roboto"/>
                          <a:ea typeface="Roboto"/>
                          <a:cs typeface="Roboto"/>
                        </a:rPr>
                        <a:t>✍🏽 Actividad: Hugging Face 101: modelos (Parte 2)</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865925">
                <a:tc gridSpan="3">
                  <a:txBody>
                    <a:bodyPr/>
                    <a:p>
                      <a:pPr marL="0" lvl="0" indent="0" algn="ctr">
                        <a:spcBef>
                          <a:spcPts val="0"/>
                        </a:spcBef>
                        <a:spcAft>
                          <a:spcPts val="0"/>
                        </a:spcAft>
                        <a:buNone/>
                        <a:defRPr/>
                      </a:pPr>
                      <a:r>
                        <a:rPr lang="en" sz="1200" b="1">
                          <a:solidFill>
                            <a:srgbClr val="274E13"/>
                          </a:solidFill>
                          <a:latin typeface="Roboto"/>
                          <a:ea typeface="Roboto"/>
                          <a:cs typeface="Roboto"/>
                        </a:rPr>
                        <a:t>Instrucciones generales: </a:t>
                      </a:r>
                      <a:br>
                        <a:rPr lang="en" sz="1200" b="1">
                          <a:solidFill>
                            <a:srgbClr val="274E13"/>
                          </a:solidFill>
                          <a:latin typeface="Roboto"/>
                          <a:ea typeface="Roboto"/>
                          <a:cs typeface="Roboto"/>
                        </a:rPr>
                      </a:br>
                      <a:br>
                        <a:rPr lang="en" sz="1200" b="1">
                          <a:solidFill>
                            <a:srgbClr val="274E13"/>
                          </a:solidFill>
                          <a:latin typeface="Roboto"/>
                          <a:ea typeface="Roboto"/>
                          <a:cs typeface="Roboto"/>
                        </a:rPr>
                      </a:br>
                      <a:r>
                        <a:rPr lang="en" sz="1000" b="1">
                          <a:solidFill>
                            <a:srgbClr val="274E13"/>
                          </a:solidFill>
                          <a:latin typeface="Roboto"/>
                          <a:ea typeface="Roboto"/>
                          <a:cs typeface="Roboto"/>
                        </a:rPr>
                        <a:t>1. Utiliza los modelos de Hugging Face que encuentras en los enlaces y realiza la actividad indicada para cada uno.</a:t>
                      </a:r>
                      <a:endParaRPr sz="1000" b="1">
                        <a:solidFill>
                          <a:srgbClr val="274E13"/>
                        </a:solidFill>
                        <a:latin typeface="Roboto"/>
                        <a:ea typeface="Roboto"/>
                        <a:cs typeface="Roboto"/>
                      </a:endParaRPr>
                    </a:p>
                    <a:p>
                      <a:pPr marL="0" lvl="0" indent="0" algn="ctr">
                        <a:spcBef>
                          <a:spcPts val="0"/>
                        </a:spcBef>
                        <a:spcAft>
                          <a:spcPts val="0"/>
                        </a:spcAft>
                        <a:buNone/>
                        <a:defRPr/>
                      </a:pPr>
                      <a:r>
                        <a:rPr lang="en" sz="1000" b="1">
                          <a:solidFill>
                            <a:srgbClr val="274E13"/>
                          </a:solidFill>
                          <a:latin typeface="Roboto"/>
                          <a:ea typeface="Roboto"/>
                          <a:cs typeface="Roboto"/>
                        </a:rPr>
                        <a:t>2. Pública qué obtienes en la caja de respuestas.</a:t>
                      </a:r>
                      <a:endParaRPr sz="10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3434100">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Texto-a-imagen</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Instrucciones:</a:t>
                      </a:r>
                      <a:endParaRPr sz="1000" b="1">
                        <a:latin typeface="Roboto"/>
                        <a:ea typeface="Roboto"/>
                        <a:cs typeface="Roboto"/>
                      </a:endParaRPr>
                    </a:p>
                    <a:p>
                      <a:pPr marL="457200" lvl="0" indent="-292100" algn="l">
                        <a:lnSpc>
                          <a:spcPct val="114999"/>
                        </a:lnSpc>
                        <a:spcBef>
                          <a:spcPts val="0"/>
                        </a:spcBef>
                        <a:spcAft>
                          <a:spcPts val="0"/>
                        </a:spcAft>
                        <a:buSzPts val="1000"/>
                        <a:buFont typeface="Roboto"/>
                        <a:buAutoNum type="arabicPeriod"/>
                        <a:defRPr/>
                      </a:pPr>
                      <a:r>
                        <a:rPr lang="en" sz="1000">
                          <a:latin typeface="Roboto"/>
                          <a:ea typeface="Roboto"/>
                          <a:cs typeface="Roboto"/>
                        </a:rPr>
                        <a:t>Ve a la interfaz del modelo y escribe un texto para generar una imagen que necesites para tu trabajo o para alguna tarea.</a:t>
                      </a:r>
                      <a:endParaRPr sz="1000">
                        <a:latin typeface="Roboto"/>
                        <a:ea typeface="Roboto"/>
                        <a:cs typeface="Roboto"/>
                      </a:endParaRPr>
                    </a:p>
                    <a:p>
                      <a:pPr marL="457200" lvl="0" indent="-292100" algn="l">
                        <a:lnSpc>
                          <a:spcPct val="114999"/>
                        </a:lnSpc>
                        <a:spcBef>
                          <a:spcPts val="0"/>
                        </a:spcBef>
                        <a:spcAft>
                          <a:spcPts val="0"/>
                        </a:spcAft>
                        <a:buSzPts val="1000"/>
                        <a:buFont typeface="Roboto"/>
                        <a:buAutoNum type="arabicPeriod"/>
                        <a:defRPr/>
                      </a:pPr>
                      <a:r>
                        <a:rPr lang="en" sz="1000">
                          <a:latin typeface="Roboto"/>
                          <a:ea typeface="Roboto"/>
                          <a:cs typeface="Roboto"/>
                        </a:rPr>
                        <a:t>Comparte la imagen en los resultados.</a:t>
                      </a:r>
                      <a:endParaRPr sz="1000">
                        <a:latin typeface="Roboto"/>
                        <a:ea typeface="Roboto"/>
                        <a:cs typeface="Roboto"/>
                      </a:endParaRPr>
                    </a:p>
                    <a:p>
                      <a:pPr marL="457200" lvl="0" indent="0" algn="l">
                        <a:lnSpc>
                          <a:spcPct val="114999"/>
                        </a:lnSpc>
                        <a:spcBef>
                          <a:spcPts val="0"/>
                        </a:spcBef>
                        <a:spcAft>
                          <a:spcPts val="0"/>
                        </a:spcAft>
                        <a:buNone/>
                        <a:defRPr/>
                      </a:pPr>
                      <a:endParaRPr sz="1000">
                        <a:latin typeface="Roboto"/>
                        <a:ea typeface="Roboto"/>
                        <a:cs typeface="Roboto"/>
                      </a:endParaRPr>
                    </a:p>
                    <a:p>
                      <a:pPr marL="457200" lvl="0" indent="0" algn="l">
                        <a:lnSpc>
                          <a:spcPct val="114999"/>
                        </a:lnSpc>
                        <a:spcBef>
                          <a:spcPts val="0"/>
                        </a:spcBef>
                        <a:spcAft>
                          <a:spcPts val="0"/>
                        </a:spcAft>
                        <a:buNone/>
                        <a:defRPr/>
                      </a:pPr>
                      <a:endParaRPr sz="1000">
                        <a:latin typeface="Roboto"/>
                        <a:ea typeface="Roboto"/>
                        <a:cs typeface="Roboto"/>
                      </a:endParaRPr>
                    </a:p>
                    <a:p>
                      <a:pPr marL="0" lvl="0" indent="0" algn="l">
                        <a:lnSpc>
                          <a:spcPct val="114999"/>
                        </a:lnSpc>
                        <a:spcBef>
                          <a:spcPts val="0"/>
                        </a:spcBef>
                        <a:spcAft>
                          <a:spcPts val="0"/>
                        </a:spcAft>
                        <a:buNone/>
                        <a:defRPr/>
                      </a:pPr>
                      <a:r>
                        <a:rPr lang="en" sz="1000" b="1">
                          <a:latin typeface="Roboto"/>
                          <a:ea typeface="Roboto"/>
                          <a:cs typeface="Roboto"/>
                        </a:rPr>
                        <a:t>Nota:</a:t>
                      </a:r>
                      <a:r>
                        <a:rPr lang="en" sz="1000">
                          <a:latin typeface="Roboto"/>
                          <a:ea typeface="Roboto"/>
                          <a:cs typeface="Roboto"/>
                        </a:rPr>
                        <a:t> recuerda que la IA no es perfecta y los modelos de difusión necesitan mucha precisión en el prompt para generar lo más acertado posible.</a:t>
                      </a:r>
                      <a:endParaRPr sz="1000">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Modelo en Hugging Face:</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b="1" u="sng">
                          <a:solidFill>
                            <a:srgbClr val="38761D"/>
                          </a:solidFill>
                          <a:latin typeface="Roboto"/>
                          <a:ea typeface="Roboto"/>
                          <a:cs typeface="Roboto"/>
                          <a:hlinkClick r:id="rId3" tooltip="https://huggingface.co/runwayml/stable-diffusion-v1-5"/>
                        </a:rPr>
                        <a:t>https://huggingface.co/runwayml/stable-diffusion-v1-5</a:t>
                      </a:r>
                      <a:r>
                        <a:rPr lang="en" sz="1000" b="1" u="sng">
                          <a:solidFill>
                            <a:srgbClr val="38761D"/>
                          </a:solidFill>
                          <a:latin typeface="Roboto"/>
                          <a:ea typeface="Roboto"/>
                          <a:cs typeface="Roboto"/>
                        </a:rPr>
                        <a:t> </a:t>
                      </a:r>
                      <a:endParaRPr sz="1000" b="1" u="sng">
                        <a:solidFill>
                          <a:srgbClr val="38761D"/>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u="sng">
                        <a:solidFill>
                          <a:srgbClr val="38761D"/>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000" b="1">
                          <a:solidFill>
                            <a:schemeClr val="dk1"/>
                          </a:solidFill>
                          <a:latin typeface="Roboto"/>
                          <a:ea typeface="Roboto"/>
                          <a:cs typeface="Roboto"/>
                        </a:rPr>
                        <a:t>Resultados</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100" i="1">
                          <a:solidFill>
                            <a:srgbClr val="CCCCCC"/>
                          </a:solidFill>
                          <a:latin typeface="Roboto"/>
                          <a:ea typeface="Roboto"/>
                          <a:cs typeface="Roboto"/>
                        </a:rPr>
                        <a:t>Deja aquí tus resultados.</a:t>
                      </a:r>
                      <a:endParaRPr lang="en" sz="1100" i="1">
                        <a:solidFill>
                          <a:srgbClr val="CCCCCC"/>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r h="3434100">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Sumarización de texto</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Instrucciones:</a:t>
                      </a:r>
                      <a:endParaRPr sz="1000" b="1">
                        <a:solidFill>
                          <a:schemeClr val="dk1"/>
                        </a:solidFill>
                        <a:latin typeface="Roboto"/>
                        <a:ea typeface="Roboto"/>
                        <a:cs typeface="Roboto"/>
                      </a:endParaRPr>
                    </a:p>
                    <a:p>
                      <a:pPr marL="457200" lvl="0" indent="-292100" algn="l">
                        <a:lnSpc>
                          <a:spcPct val="114999"/>
                        </a:lnSpc>
                        <a:spcBef>
                          <a:spcPts val="0"/>
                        </a:spcBef>
                        <a:spcAft>
                          <a:spcPts val="0"/>
                        </a:spcAft>
                        <a:buClr>
                          <a:schemeClr val="dk1"/>
                        </a:buClr>
                        <a:buSzPts val="1000"/>
                        <a:buFont typeface="Roboto"/>
                        <a:buAutoNum type="arabicPeriod"/>
                        <a:defRPr/>
                      </a:pPr>
                      <a:r>
                        <a:rPr lang="en" sz="1000">
                          <a:solidFill>
                            <a:schemeClr val="dk1"/>
                          </a:solidFill>
                          <a:latin typeface="Roboto"/>
                          <a:ea typeface="Roboto"/>
                          <a:cs typeface="Roboto"/>
                        </a:rPr>
                        <a:t>Busca un párrafo largo de un texto que te parezca interesante y pégalo en la interfaz del modelo y ejecutalo.</a:t>
                      </a:r>
                      <a:endParaRPr sz="1000">
                        <a:solidFill>
                          <a:schemeClr val="dk1"/>
                        </a:solidFill>
                        <a:latin typeface="Roboto"/>
                        <a:ea typeface="Roboto"/>
                        <a:cs typeface="Roboto"/>
                      </a:endParaRPr>
                    </a:p>
                    <a:p>
                      <a:pPr marL="457200" lvl="0" indent="-292100" algn="l">
                        <a:lnSpc>
                          <a:spcPct val="114999"/>
                        </a:lnSpc>
                        <a:spcBef>
                          <a:spcPts val="0"/>
                        </a:spcBef>
                        <a:spcAft>
                          <a:spcPts val="0"/>
                        </a:spcAft>
                        <a:buClr>
                          <a:schemeClr val="dk1"/>
                        </a:buClr>
                        <a:buSzPts val="1000"/>
                        <a:buFont typeface="Roboto"/>
                        <a:buAutoNum type="arabicPeriod"/>
                        <a:defRPr/>
                      </a:pPr>
                      <a:r>
                        <a:rPr lang="en" sz="1000">
                          <a:solidFill>
                            <a:schemeClr val="dk1"/>
                          </a:solidFill>
                          <a:latin typeface="Roboto"/>
                          <a:ea typeface="Roboto"/>
                          <a:cs typeface="Roboto"/>
                        </a:rPr>
                        <a:t>Deja en los resultados el texto original y el texto resumido.</a:t>
                      </a:r>
                      <a:endParaRPr sz="1000">
                        <a:solidFill>
                          <a:schemeClr val="dk1"/>
                        </a:solidFill>
                        <a:latin typeface="Roboto"/>
                        <a:ea typeface="Roboto"/>
                        <a:cs typeface="Roboto"/>
                      </a:endParaRPr>
                    </a:p>
                    <a:p>
                      <a:pPr marL="457200" lvl="0" indent="-292100" algn="l">
                        <a:lnSpc>
                          <a:spcPct val="114999"/>
                        </a:lnSpc>
                        <a:spcBef>
                          <a:spcPts val="0"/>
                        </a:spcBef>
                        <a:spcAft>
                          <a:spcPts val="0"/>
                        </a:spcAft>
                        <a:buClr>
                          <a:schemeClr val="dk1"/>
                        </a:buClr>
                        <a:buSzPts val="1000"/>
                        <a:buFont typeface="Roboto"/>
                        <a:buAutoNum type="arabicPeriod"/>
                        <a:defRPr/>
                      </a:pPr>
                      <a:r>
                        <a:rPr lang="en" sz="1000">
                          <a:solidFill>
                            <a:schemeClr val="dk1"/>
                          </a:solidFill>
                          <a:latin typeface="Roboto"/>
                          <a:ea typeface="Roboto"/>
                          <a:cs typeface="Roboto"/>
                        </a:rPr>
                        <a:t>Comenta si el resumen te parece acertado y útil para entender las generalidades del texto original.</a:t>
                      </a: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None/>
                        <a:defRPr/>
                      </a:pPr>
                      <a:r>
                        <a:rPr lang="en" sz="1000" b="1">
                          <a:solidFill>
                            <a:schemeClr val="dk1"/>
                          </a:solidFill>
                          <a:latin typeface="Roboto"/>
                          <a:ea typeface="Roboto"/>
                          <a:cs typeface="Roboto"/>
                        </a:rPr>
                        <a:t>Modelo en Hugging Face:</a:t>
                      </a:r>
                      <a:endParaRPr sz="1000" b="1">
                        <a:solidFill>
                          <a:schemeClr val="dk1"/>
                        </a:solidFill>
                        <a:latin typeface="Roboto"/>
                        <a:ea typeface="Roboto"/>
                        <a:cs typeface="Roboto"/>
                      </a:endParaRPr>
                    </a:p>
                    <a:p>
                      <a:pPr marL="0" lvl="0" indent="0" algn="l">
                        <a:lnSpc>
                          <a:spcPct val="114999"/>
                        </a:lnSpc>
                        <a:spcBef>
                          <a:spcPts val="0"/>
                        </a:spcBef>
                        <a:spcAft>
                          <a:spcPts val="0"/>
                        </a:spcAft>
                        <a:buNone/>
                        <a:defRPr/>
                      </a:pPr>
                      <a:r>
                        <a:rPr lang="en" sz="1000" b="1" u="sng">
                          <a:solidFill>
                            <a:srgbClr val="38761D"/>
                          </a:solidFill>
                          <a:latin typeface="Roboto"/>
                          <a:ea typeface="Roboto"/>
                          <a:cs typeface="Roboto"/>
                          <a:hlinkClick r:id="rId4" tooltip="https://huggingface.co/facebook/bart-large-cnn"/>
                        </a:rPr>
                        <a:t>https://huggingface.co/facebook/bart-large-cnn</a:t>
                      </a:r>
                      <a:r>
                        <a:rPr lang="en" sz="1000" b="1" u="sng">
                          <a:solidFill>
                            <a:srgbClr val="38761D"/>
                          </a:solidFill>
                          <a:latin typeface="Roboto"/>
                          <a:ea typeface="Roboto"/>
                          <a:cs typeface="Roboto"/>
                        </a:rPr>
                        <a:t> </a:t>
                      </a:r>
                      <a:endParaRPr sz="1000" b="1" u="sng">
                        <a:solidFill>
                          <a:srgbClr val="38761D"/>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000" b="1">
                          <a:solidFill>
                            <a:schemeClr val="dk1"/>
                          </a:solidFill>
                          <a:latin typeface="Roboto"/>
                          <a:ea typeface="Roboto"/>
                          <a:cs typeface="Roboto"/>
                        </a:rPr>
                        <a:t>Resultados</a:t>
                      </a:r>
                      <a:endParaRPr sz="1000" b="1">
                        <a:solidFill>
                          <a:schemeClr val="dk1"/>
                        </a:solidFill>
                        <a:latin typeface="Roboto"/>
                        <a:ea typeface="Roboto"/>
                        <a:cs typeface="Roboto"/>
                      </a:endParaRPr>
                    </a:p>
                    <a:p>
                      <a:pPr marL="0" lvl="0" indent="0" algn="l">
                        <a:lnSpc>
                          <a:spcPct val="114999"/>
                        </a:lnSpc>
                        <a:spcBef>
                          <a:spcPts val="0"/>
                        </a:spcBef>
                        <a:spcAft>
                          <a:spcPts val="0"/>
                        </a:spcAft>
                        <a:buNone/>
                        <a:defRPr/>
                      </a:pPr>
                      <a:r>
                        <a:rPr lang="en" sz="1100" i="1">
                          <a:solidFill>
                            <a:srgbClr val="CCCCCC"/>
                          </a:solidFill>
                          <a:latin typeface="Roboto"/>
                          <a:ea typeface="Roboto"/>
                          <a:cs typeface="Roboto"/>
                        </a:rPr>
                        <a:t>Deja aquí tus resultados.</a:t>
                      </a:r>
                      <a:endParaRPr lang="en" sz="1100" i="1">
                        <a:solidFill>
                          <a:srgbClr val="CCCCCC"/>
                        </a:solidFill>
                        <a:latin typeface="Roboto"/>
                        <a:ea typeface="Roboto"/>
                        <a:cs typeface="Roboto"/>
                      </a:endParaRPr>
                    </a:p>
                    <a:p>
                      <a:pPr marL="0" lvl="0" indent="0" algn="l">
                        <a:lnSpc>
                          <a:spcPct val="114999"/>
                        </a:lnSpc>
                        <a:spcBef>
                          <a:spcPts val="0"/>
                        </a:spcBef>
                        <a:spcAft>
                          <a:spcPts val="0"/>
                        </a:spcAft>
                        <a:buNone/>
                        <a:defRPr/>
                      </a:pPr>
                      <a:r>
                        <a:rPr sz="800" b="0" i="0" u="none">
                          <a:solidFill>
                            <a:srgbClr val="000000"/>
                          </a:solidFill>
                          <a:latin typeface="Arial"/>
                          <a:ea typeface="Arial"/>
                          <a:cs typeface="Arial"/>
                        </a:rPr>
                        <a:t>El tamaño que tiene la GPU NVIDIA Blackwell, identificada como B200, que mostró el CEO de la compañía, Jen-Hsun Huang, impresiona. Estamos ante un núcleo gráfico enorme que cuenta con la friolera de 208.000 millones de transistores, y utiliza memoria HBM3e para ofrecer un ancho de banda de hasta 8 TB por segundo, con una capacidad máxima de 192 GB.</a:t>
                      </a:r>
                      <a:endParaRPr sz="800" b="0" i="0" u="none">
                        <a:solidFill>
                          <a:srgbClr val="000000"/>
                        </a:solidFill>
                        <a:latin typeface="Arial"/>
                        <a:ea typeface="Arial"/>
                        <a:cs typeface="Arial"/>
                      </a:endParaRPr>
                    </a:p>
                    <a:p>
                      <a:pPr marL="0" lvl="0" indent="0" algn="l">
                        <a:lnSpc>
                          <a:spcPct val="114999"/>
                        </a:lnSpc>
                        <a:spcBef>
                          <a:spcPts val="0"/>
                        </a:spcBef>
                        <a:spcAft>
                          <a:spcPts val="0"/>
                        </a:spcAft>
                        <a:buNone/>
                        <a:defRPr/>
                      </a:pPr>
                      <a:endParaRPr lang="en" sz="1000" b="1">
                        <a:solidFill>
                          <a:schemeClr val="dk1"/>
                        </a:solidFill>
                        <a:latin typeface="Roboto"/>
                        <a:ea typeface="Roboto"/>
                        <a:cs typeface="Roboto"/>
                      </a:endParaRPr>
                    </a:p>
                    <a:p>
                      <a:pPr marL="0" lvl="0" indent="0" algn="l">
                        <a:lnSpc>
                          <a:spcPct val="114999"/>
                        </a:lnSpc>
                        <a:spcBef>
                          <a:spcPts val="0"/>
                        </a:spcBef>
                        <a:spcAft>
                          <a:spcPts val="0"/>
                        </a:spcAft>
                        <a:buNone/>
                        <a:defRPr/>
                      </a:pPr>
                      <a:r>
                        <a:rPr sz="800" b="0" i="0" u="none">
                          <a:solidFill>
                            <a:srgbClr val="064E3B"/>
                          </a:solidFill>
                          <a:latin typeface="Arial"/>
                          <a:ea typeface="Arial"/>
                          <a:cs typeface="Arial"/>
                        </a:rPr>
                        <a:t>The NVIDIA B200 tiene un núcleo gráfico enorme que cuenta with la friolera de 208.000 millones de transistores. utiliza memoria HBM3e para ofrecer un ancho de banda de hasta 8 TB por segundo.</a:t>
                      </a:r>
                      <a:endParaRPr sz="800" b="0" i="0" u="none">
                        <a:solidFill>
                          <a:srgbClr val="064E3B"/>
                        </a:solidFill>
                        <a:latin typeface="Arial"/>
                        <a:ea typeface="Arial"/>
                        <a:cs typeface="Arial"/>
                      </a:endParaRPr>
                    </a:p>
                    <a:p>
                      <a:pPr marL="0" lvl="0" indent="0" algn="l">
                        <a:lnSpc>
                          <a:spcPct val="114999"/>
                        </a:lnSpc>
                        <a:spcBef>
                          <a:spcPts val="0"/>
                        </a:spcBef>
                        <a:spcAft>
                          <a:spcPts val="0"/>
                        </a:spcAft>
                        <a:buNone/>
                        <a:defRPr/>
                      </a:pPr>
                      <a:endParaRPr lang="en" sz="1000" b="1">
                        <a:solidFill>
                          <a:schemeClr val="dk1"/>
                        </a:solidFill>
                        <a:latin typeface="Roboto"/>
                        <a:ea typeface="Roboto"/>
                        <a:cs typeface="Roboto"/>
                      </a:endParaRPr>
                    </a:p>
                    <a:p>
                      <a:pPr marL="0" lvl="0" indent="0" algn="l">
                        <a:lnSpc>
                          <a:spcPct val="114999"/>
                        </a:lnSpc>
                        <a:spcBef>
                          <a:spcPts val="0"/>
                        </a:spcBef>
                        <a:spcAft>
                          <a:spcPts val="0"/>
                        </a:spcAft>
                        <a:buNone/>
                        <a:defRPr/>
                      </a:pPr>
                      <a:r>
                        <a:rPr lang="en" sz="800" b="0" i="0" u="none">
                          <a:solidFill>
                            <a:srgbClr val="064E3B"/>
                          </a:solidFill>
                          <a:latin typeface="Arial"/>
                          <a:ea typeface="Arial"/>
                          <a:cs typeface="Arial"/>
                        </a:rPr>
                        <a:t>Ek modelo comete algunos errores, en la elaboración de resumenes en el idioma español, en términos generales, realiza un resumen entendible para el usuario. </a:t>
                      </a:r>
                      <a:endParaRPr lang="en" sz="1000" b="1">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bl>
          </a:graphicData>
        </a:graphic>
      </p:graphicFrame>
      <p:pic>
        <p:nvPicPr>
          <p:cNvPr id="962105530" name=""/>
          <p:cNvPicPr>
            <a:picLocks noChangeAspect="1"/>
          </p:cNvPicPr>
          <p:nvPr/>
        </p:nvPicPr>
        <p:blipFill>
          <a:blip r:embed="rId5"/>
          <a:stretch/>
        </p:blipFill>
        <p:spPr bwMode="auto">
          <a:xfrm flipH="0" flipV="0">
            <a:off x="4807743" y="2986086"/>
            <a:ext cx="2043112" cy="204311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1" name="Google Shape;121;p17"/>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122" name="Google Shape;122;p17"/>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123" name="Google Shape;123;p17"/>
          <p:cNvGraphicFramePr>
            <a:graphicFrameLocks xmlns:a="http://schemas.openxmlformats.org/drawingml/2006/main"/>
          </p:cNvGraphicFramePr>
          <p:nvPr/>
        </p:nvGraphicFramePr>
        <p:xfrm>
          <a:off x="497113" y="874165"/>
          <a:ext cx="3000000" cy="3000000"/>
        </p:xfrm>
        <a:graphic>
          <a:graphicData uri="http://schemas.openxmlformats.org/drawingml/2006/table">
            <a:tbl>
              <a:tblPr firstRow="0" firstCol="0" lastRow="0" lastCol="0" bandRow="0" bandCol="0">
                <a:tableStyleId>{DFD19674-39AA-4541-AF90-2A910814EFB5}</a:tableStyleId>
                <a:noFill/>
              </a:tblPr>
              <a:tblGrid>
                <a:gridCol w="1336500"/>
                <a:gridCol w="2700300"/>
                <a:gridCol w="2741375"/>
              </a:tblGrid>
              <a:tr h="424625">
                <a:tc gridSpan="3">
                  <a:txBody>
                    <a:bodyPr/>
                    <a:p>
                      <a:pPr marL="0" lvl="0" indent="0" algn="ctr">
                        <a:spcBef>
                          <a:spcPts val="0"/>
                        </a:spcBef>
                        <a:spcAft>
                          <a:spcPts val="0"/>
                        </a:spcAft>
                        <a:buNone/>
                        <a:defRPr/>
                      </a:pPr>
                      <a:r>
                        <a:rPr lang="en" b="1">
                          <a:solidFill>
                            <a:schemeClr val="lt1"/>
                          </a:solidFill>
                          <a:latin typeface="Roboto"/>
                          <a:ea typeface="Roboto"/>
                          <a:cs typeface="Roboto"/>
                        </a:rPr>
                        <a:t>✍🏽 Actividad: Hugging Face 101: Spaces</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735950">
                <a:tc gridSpan="3">
                  <a:txBody>
                    <a:bodyPr/>
                    <a:p>
                      <a:pPr marL="0" lvl="0" indent="0" algn="ctr">
                        <a:spcBef>
                          <a:spcPts val="0"/>
                        </a:spcBef>
                        <a:spcAft>
                          <a:spcPts val="0"/>
                        </a:spcAft>
                        <a:buNone/>
                        <a:defRPr/>
                      </a:pPr>
                      <a:r>
                        <a:rPr lang="en" sz="1200" b="1">
                          <a:solidFill>
                            <a:srgbClr val="274E13"/>
                          </a:solidFill>
                          <a:latin typeface="Roboto"/>
                          <a:ea typeface="Roboto"/>
                          <a:cs typeface="Roboto"/>
                        </a:rPr>
                        <a:t>Instrucciones generales: </a:t>
                      </a:r>
                      <a:br>
                        <a:rPr lang="en" sz="1200" b="1">
                          <a:solidFill>
                            <a:srgbClr val="274E13"/>
                          </a:solidFill>
                          <a:latin typeface="Roboto"/>
                          <a:ea typeface="Roboto"/>
                          <a:cs typeface="Roboto"/>
                        </a:rPr>
                      </a:br>
                      <a:br>
                        <a:rPr lang="en" sz="1200" b="1">
                          <a:solidFill>
                            <a:srgbClr val="274E13"/>
                          </a:solidFill>
                          <a:latin typeface="Roboto"/>
                          <a:ea typeface="Roboto"/>
                          <a:cs typeface="Roboto"/>
                        </a:rPr>
                      </a:br>
                      <a:r>
                        <a:rPr lang="en" sz="1000" b="1">
                          <a:solidFill>
                            <a:srgbClr val="274E13"/>
                          </a:solidFill>
                          <a:latin typeface="Roboto"/>
                          <a:ea typeface="Roboto"/>
                          <a:cs typeface="Roboto"/>
                        </a:rPr>
                        <a:t>1. Utiliza los Spaces de Hugging Face que encuentras en los enlaces y realiza la actividad indicada para cada uno.</a:t>
                      </a:r>
                      <a:endParaRPr sz="1000" b="1">
                        <a:solidFill>
                          <a:srgbClr val="274E13"/>
                        </a:solidFill>
                        <a:latin typeface="Roboto"/>
                        <a:ea typeface="Roboto"/>
                        <a:cs typeface="Roboto"/>
                      </a:endParaRPr>
                    </a:p>
                    <a:p>
                      <a:pPr marL="0" lvl="0" indent="0" algn="ctr">
                        <a:spcBef>
                          <a:spcPts val="0"/>
                        </a:spcBef>
                        <a:spcAft>
                          <a:spcPts val="0"/>
                        </a:spcAft>
                        <a:buNone/>
                        <a:defRPr/>
                      </a:pPr>
                      <a:r>
                        <a:rPr lang="en" sz="1000" b="1">
                          <a:solidFill>
                            <a:srgbClr val="274E13"/>
                          </a:solidFill>
                          <a:latin typeface="Roboto"/>
                          <a:ea typeface="Roboto"/>
                          <a:cs typeface="Roboto"/>
                        </a:rPr>
                        <a:t>2. Pública qué obtienes en la caja de respuestas.</a:t>
                      </a:r>
                      <a:endParaRPr sz="10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3609350">
                <a:tc>
                  <a:txBody>
                    <a:bodyPr/>
                    <a:p>
                      <a:pPr marL="0" lvl="0" indent="0" algn="ctr">
                        <a:lnSpc>
                          <a:spcPct val="114999"/>
                        </a:lnSpc>
                        <a:spcBef>
                          <a:spcPts val="0"/>
                        </a:spcBef>
                        <a:spcAft>
                          <a:spcPts val="0"/>
                        </a:spcAft>
                        <a:buClr>
                          <a:schemeClr val="dk1"/>
                        </a:buClr>
                        <a:buSzPts val="1100"/>
                        <a:buFont typeface="Arial"/>
                        <a:buNone/>
                        <a:defRPr/>
                      </a:pPr>
                      <a:r>
                        <a:rPr lang="en" sz="1300" b="1">
                          <a:solidFill>
                            <a:srgbClr val="274E13"/>
                          </a:solidFill>
                          <a:latin typeface="Roboto"/>
                          <a:ea typeface="Roboto"/>
                          <a:cs typeface="Roboto"/>
                        </a:rPr>
                        <a:t>Texto-a-imagen</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Instrucciones:</a:t>
                      </a:r>
                      <a:endParaRPr sz="1000" b="1">
                        <a:latin typeface="Roboto"/>
                        <a:ea typeface="Roboto"/>
                        <a:cs typeface="Roboto"/>
                      </a:endParaRPr>
                    </a:p>
                    <a:p>
                      <a:pPr marL="457200" lvl="0" indent="-292100" algn="l">
                        <a:lnSpc>
                          <a:spcPct val="114999"/>
                        </a:lnSpc>
                        <a:spcBef>
                          <a:spcPts val="0"/>
                        </a:spcBef>
                        <a:spcAft>
                          <a:spcPts val="0"/>
                        </a:spcAft>
                        <a:buSzPts val="1000"/>
                        <a:buFont typeface="Roboto"/>
                        <a:buAutoNum type="arabicPeriod"/>
                        <a:defRPr/>
                      </a:pPr>
                      <a:r>
                        <a:rPr lang="en" sz="1000">
                          <a:latin typeface="Roboto"/>
                          <a:ea typeface="Roboto"/>
                          <a:cs typeface="Roboto"/>
                        </a:rPr>
                        <a:t>Ve a la interfaz del Space y deja un prompt para generar una imagen de tu animal favorito.</a:t>
                      </a:r>
                      <a:endParaRPr sz="1000">
                        <a:latin typeface="Roboto"/>
                        <a:ea typeface="Roboto"/>
                        <a:cs typeface="Roboto"/>
                      </a:endParaRPr>
                    </a:p>
                    <a:p>
                      <a:pPr marL="457200" lvl="0" indent="-292100" algn="l">
                        <a:lnSpc>
                          <a:spcPct val="114999"/>
                        </a:lnSpc>
                        <a:spcBef>
                          <a:spcPts val="0"/>
                        </a:spcBef>
                        <a:spcAft>
                          <a:spcPts val="0"/>
                        </a:spcAft>
                        <a:buSzPts val="1000"/>
                        <a:buFont typeface="Roboto"/>
                        <a:buAutoNum type="arabicPeriod"/>
                        <a:defRPr/>
                      </a:pPr>
                      <a:r>
                        <a:rPr lang="en" sz="1000">
                          <a:latin typeface="Roboto"/>
                          <a:ea typeface="Roboto"/>
                          <a:cs typeface="Roboto"/>
                        </a:rPr>
                        <a:t>Deja la imagen en los resultados.</a:t>
                      </a:r>
                      <a:endParaRPr sz="1000">
                        <a:latin typeface="Roboto"/>
                        <a:ea typeface="Roboto"/>
                        <a:cs typeface="Roboto"/>
                      </a:endParaRPr>
                    </a:p>
                    <a:p>
                      <a:pPr marL="457200" lvl="0" indent="-292100" algn="l">
                        <a:lnSpc>
                          <a:spcPct val="114999"/>
                        </a:lnSpc>
                        <a:spcBef>
                          <a:spcPts val="0"/>
                        </a:spcBef>
                        <a:spcAft>
                          <a:spcPts val="0"/>
                        </a:spcAft>
                        <a:buSzPts val="1000"/>
                        <a:buFont typeface="Roboto"/>
                        <a:buAutoNum type="arabicPeriod"/>
                        <a:defRPr/>
                      </a:pPr>
                      <a:r>
                        <a:rPr lang="en" sz="1000">
                          <a:latin typeface="Roboto"/>
                          <a:ea typeface="Roboto"/>
                          <a:cs typeface="Roboto"/>
                        </a:rPr>
                        <a:t>Vuelve a generar a tu animal favorito. En esta ocasión utiliza la sección de </a:t>
                      </a:r>
                      <a:r>
                        <a:rPr lang="en" sz="1000" b="1" i="1">
                          <a:latin typeface="Roboto"/>
                          <a:ea typeface="Roboto"/>
                          <a:cs typeface="Roboto"/>
                        </a:rPr>
                        <a:t>negative prompt</a:t>
                      </a:r>
                      <a:r>
                        <a:rPr lang="en" sz="1000">
                          <a:latin typeface="Roboto"/>
                          <a:ea typeface="Roboto"/>
                          <a:cs typeface="Roboto"/>
                        </a:rPr>
                        <a:t> e indica qué detalles, características o colores NO quieres que aparezca.</a:t>
                      </a:r>
                      <a:endParaRPr sz="1000">
                        <a:latin typeface="Roboto"/>
                        <a:ea typeface="Roboto"/>
                        <a:cs typeface="Roboto"/>
                      </a:endParaRPr>
                    </a:p>
                    <a:p>
                      <a:pPr marL="457200" lvl="0" indent="-292100" algn="l">
                        <a:lnSpc>
                          <a:spcPct val="114999"/>
                        </a:lnSpc>
                        <a:spcBef>
                          <a:spcPts val="0"/>
                        </a:spcBef>
                        <a:spcAft>
                          <a:spcPts val="0"/>
                        </a:spcAft>
                        <a:buSzPts val="1000"/>
                        <a:buFont typeface="Roboto"/>
                        <a:buAutoNum type="arabicPeriod"/>
                        <a:defRPr/>
                      </a:pPr>
                      <a:r>
                        <a:rPr lang="en" sz="1000">
                          <a:latin typeface="Roboto"/>
                          <a:ea typeface="Roboto"/>
                          <a:cs typeface="Roboto"/>
                        </a:rPr>
                        <a:t>Deja esta segunda imagen en los resultados.</a:t>
                      </a:r>
                      <a:endParaRPr sz="1000">
                        <a:latin typeface="Roboto"/>
                        <a:ea typeface="Roboto"/>
                        <a:cs typeface="Roboto"/>
                      </a:endParaRPr>
                    </a:p>
                    <a:p>
                      <a:pPr marL="457200" lvl="0" indent="0" algn="l">
                        <a:lnSpc>
                          <a:spcPct val="114999"/>
                        </a:lnSpc>
                        <a:spcBef>
                          <a:spcPts val="0"/>
                        </a:spcBef>
                        <a:spcAft>
                          <a:spcPts val="0"/>
                        </a:spcAft>
                        <a:buNone/>
                        <a:defRPr/>
                      </a:pPr>
                      <a:endParaRPr sz="1000">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Space en Hugging Face:</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b="1" u="sng">
                          <a:solidFill>
                            <a:srgbClr val="38761D"/>
                          </a:solidFill>
                          <a:latin typeface="Roboto"/>
                          <a:ea typeface="Roboto"/>
                          <a:cs typeface="Roboto"/>
                          <a:hlinkClick r:id="rId3" tooltip="https://huggingface.co/spaces/stabilityai/stable-diffusion"/>
                        </a:rPr>
                        <a:t>https://huggingface.co/spaces/stabilityai/stable-diffusion</a:t>
                      </a:r>
                      <a:r>
                        <a:rPr lang="en" sz="1000" b="1" u="sng">
                          <a:solidFill>
                            <a:srgbClr val="38761D"/>
                          </a:solidFill>
                          <a:latin typeface="Roboto"/>
                          <a:ea typeface="Roboto"/>
                          <a:cs typeface="Roboto"/>
                        </a:rPr>
                        <a:t> </a:t>
                      </a:r>
                      <a:endParaRPr sz="1000" b="1">
                        <a:solidFill>
                          <a:srgbClr val="38761D"/>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000" b="1">
                          <a:solidFill>
                            <a:schemeClr val="dk1"/>
                          </a:solidFill>
                          <a:latin typeface="Roboto"/>
                          <a:ea typeface="Roboto"/>
                          <a:cs typeface="Roboto"/>
                        </a:rPr>
                        <a:t>Resultados</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100" i="1">
                          <a:solidFill>
                            <a:srgbClr val="CCCCCC"/>
                          </a:solidFill>
                          <a:latin typeface="Roboto"/>
                          <a:ea typeface="Roboto"/>
                          <a:cs typeface="Roboto"/>
                        </a:rPr>
                        <a:t>Deja aquí tus resultados.</a:t>
                      </a:r>
                      <a:endParaRPr lang="en" sz="1100" i="1">
                        <a:solidFill>
                          <a:srgbClr val="CCCCCC"/>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r h="3609350">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Edición de imágenes</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Instrucciones:</a:t>
                      </a:r>
                      <a:endParaRPr sz="1000" b="1">
                        <a:solidFill>
                          <a:schemeClr val="dk1"/>
                        </a:solidFill>
                        <a:latin typeface="Roboto"/>
                        <a:ea typeface="Roboto"/>
                        <a:cs typeface="Roboto"/>
                      </a:endParaRPr>
                    </a:p>
                    <a:p>
                      <a:pPr marL="457200" lvl="0" indent="-292100" algn="l">
                        <a:lnSpc>
                          <a:spcPct val="114999"/>
                        </a:lnSpc>
                        <a:spcBef>
                          <a:spcPts val="0"/>
                        </a:spcBef>
                        <a:spcAft>
                          <a:spcPts val="0"/>
                        </a:spcAft>
                        <a:buClr>
                          <a:schemeClr val="dk1"/>
                        </a:buClr>
                        <a:buSzPts val="1000"/>
                        <a:buFont typeface="Roboto"/>
                        <a:buAutoNum type="arabicPeriod"/>
                        <a:defRPr/>
                      </a:pPr>
                      <a:r>
                        <a:rPr lang="en" sz="1000">
                          <a:solidFill>
                            <a:schemeClr val="dk1"/>
                          </a:solidFill>
                          <a:latin typeface="Roboto"/>
                          <a:ea typeface="Roboto"/>
                          <a:cs typeface="Roboto"/>
                        </a:rPr>
                        <a:t>Ve a la interfaz del Space y sube una fotografía tuya o de alguna persona famosa.</a:t>
                      </a:r>
                      <a:endParaRPr sz="1000">
                        <a:solidFill>
                          <a:schemeClr val="dk1"/>
                        </a:solidFill>
                        <a:latin typeface="Roboto"/>
                        <a:ea typeface="Roboto"/>
                        <a:cs typeface="Roboto"/>
                      </a:endParaRPr>
                    </a:p>
                    <a:p>
                      <a:pPr marL="457200" lvl="0" indent="-292100" algn="l">
                        <a:lnSpc>
                          <a:spcPct val="114999"/>
                        </a:lnSpc>
                        <a:spcBef>
                          <a:spcPts val="0"/>
                        </a:spcBef>
                        <a:spcAft>
                          <a:spcPts val="0"/>
                        </a:spcAft>
                        <a:buClr>
                          <a:schemeClr val="dk1"/>
                        </a:buClr>
                        <a:buSzPts val="1000"/>
                        <a:buFont typeface="Roboto"/>
                        <a:buAutoNum type="arabicPeriod"/>
                        <a:defRPr/>
                      </a:pPr>
                      <a:r>
                        <a:rPr lang="en" sz="1000">
                          <a:solidFill>
                            <a:schemeClr val="dk1"/>
                          </a:solidFill>
                          <a:latin typeface="Roboto"/>
                          <a:ea typeface="Roboto"/>
                          <a:cs typeface="Roboto"/>
                        </a:rPr>
                        <a:t>Escribe un prompt para modificar el color o tonalidad de la imagen original.</a:t>
                      </a:r>
                      <a:endParaRPr sz="1000">
                        <a:solidFill>
                          <a:schemeClr val="dk1"/>
                        </a:solidFill>
                        <a:latin typeface="Roboto"/>
                        <a:ea typeface="Roboto"/>
                        <a:cs typeface="Roboto"/>
                      </a:endParaRPr>
                    </a:p>
                    <a:p>
                      <a:pPr marL="457200" lvl="0" indent="-292100" algn="l">
                        <a:lnSpc>
                          <a:spcPct val="114999"/>
                        </a:lnSpc>
                        <a:spcBef>
                          <a:spcPts val="0"/>
                        </a:spcBef>
                        <a:spcAft>
                          <a:spcPts val="0"/>
                        </a:spcAft>
                        <a:buClr>
                          <a:schemeClr val="dk1"/>
                        </a:buClr>
                        <a:buSzPts val="1000"/>
                        <a:buFont typeface="Roboto"/>
                        <a:buAutoNum type="arabicPeriod"/>
                        <a:defRPr/>
                      </a:pPr>
                      <a:r>
                        <a:rPr lang="en" sz="1000">
                          <a:solidFill>
                            <a:schemeClr val="dk1"/>
                          </a:solidFill>
                          <a:latin typeface="Roboto"/>
                          <a:ea typeface="Roboto"/>
                          <a:cs typeface="Roboto"/>
                        </a:rPr>
                        <a:t>Deja tu imagen en los resultados.</a:t>
                      </a:r>
                      <a:endParaRPr sz="1000">
                        <a:solidFill>
                          <a:schemeClr val="dk1"/>
                        </a:solidFill>
                        <a:latin typeface="Roboto"/>
                        <a:ea typeface="Roboto"/>
                        <a:cs typeface="Roboto"/>
                      </a:endParaRPr>
                    </a:p>
                    <a:p>
                      <a:pPr marL="457200" lvl="0" indent="0" algn="l">
                        <a:lnSpc>
                          <a:spcPct val="114999"/>
                        </a:lnSpc>
                        <a:spcBef>
                          <a:spcPts val="0"/>
                        </a:spcBef>
                        <a:spcAft>
                          <a:spcPts val="0"/>
                        </a:spcAft>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Space en Hugging Face:</a:t>
                      </a:r>
                      <a:endParaRPr sz="1000" b="1">
                        <a:solidFill>
                          <a:schemeClr val="dk1"/>
                        </a:solidFill>
                        <a:latin typeface="Roboto"/>
                        <a:ea typeface="Roboto"/>
                        <a:cs typeface="Roboto"/>
                      </a:endParaRPr>
                    </a:p>
                    <a:p>
                      <a:pPr marL="0" lvl="0" indent="0" algn="l">
                        <a:lnSpc>
                          <a:spcPct val="114999"/>
                        </a:lnSpc>
                        <a:spcBef>
                          <a:spcPts val="0"/>
                        </a:spcBef>
                        <a:spcAft>
                          <a:spcPts val="0"/>
                        </a:spcAft>
                        <a:buNone/>
                        <a:defRPr/>
                      </a:pPr>
                      <a:r>
                        <a:rPr lang="en" sz="1000" b="1" u="sng">
                          <a:solidFill>
                            <a:srgbClr val="38761D"/>
                          </a:solidFill>
                          <a:latin typeface="Roboto"/>
                          <a:ea typeface="Roboto"/>
                          <a:cs typeface="Roboto"/>
                          <a:hlinkClick r:id="rId4" tooltip="https://huggingface.co/spaces/timbrooks/instruct-pix2pix"/>
                        </a:rPr>
                        <a:t>https://huggingface.co/spaces/timbrooks/instruct-pix2pix</a:t>
                      </a:r>
                      <a:r>
                        <a:rPr lang="en" sz="1000" b="1" u="sng">
                          <a:solidFill>
                            <a:srgbClr val="38761D"/>
                          </a:solidFill>
                          <a:latin typeface="Roboto"/>
                          <a:ea typeface="Roboto"/>
                          <a:cs typeface="Roboto"/>
                        </a:rPr>
                        <a:t> </a:t>
                      </a:r>
                      <a:endParaRPr sz="1000" b="1" u="sng">
                        <a:solidFill>
                          <a:srgbClr val="38761D"/>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000" b="1">
                          <a:solidFill>
                            <a:schemeClr val="dk1"/>
                          </a:solidFill>
                          <a:latin typeface="Roboto"/>
                          <a:ea typeface="Roboto"/>
                          <a:cs typeface="Roboto"/>
                        </a:rPr>
                        <a:t>Resultados</a:t>
                      </a:r>
                      <a:endParaRPr sz="1000" b="1">
                        <a:solidFill>
                          <a:schemeClr val="dk1"/>
                        </a:solidFill>
                        <a:latin typeface="Roboto"/>
                        <a:ea typeface="Roboto"/>
                        <a:cs typeface="Roboto"/>
                      </a:endParaRPr>
                    </a:p>
                    <a:p>
                      <a:pPr marL="0" lvl="0" indent="0" algn="l">
                        <a:lnSpc>
                          <a:spcPct val="114999"/>
                        </a:lnSpc>
                        <a:spcBef>
                          <a:spcPts val="0"/>
                        </a:spcBef>
                        <a:spcAft>
                          <a:spcPts val="0"/>
                        </a:spcAft>
                        <a:buNone/>
                        <a:defRPr/>
                      </a:pPr>
                      <a:r>
                        <a:rPr lang="en" sz="1100" i="1">
                          <a:solidFill>
                            <a:srgbClr val="CCCCCC"/>
                          </a:solidFill>
                          <a:latin typeface="Roboto"/>
                          <a:ea typeface="Roboto"/>
                          <a:cs typeface="Roboto"/>
                        </a:rPr>
                        <a:t>Deja aquí tus resultados.</a:t>
                      </a:r>
                      <a:endParaRPr lang="en" sz="1100" i="1">
                        <a:solidFill>
                          <a:srgbClr val="CCCCCC"/>
                        </a:solidFill>
                        <a:latin typeface="Roboto"/>
                        <a:ea typeface="Roboto"/>
                        <a:cs typeface="Roboto"/>
                      </a:endParaRPr>
                    </a:p>
                    <a:p>
                      <a:pPr marL="0" lvl="0" indent="0" algn="l">
                        <a:lnSpc>
                          <a:spcPct val="114999"/>
                        </a:lnSpc>
                        <a:spcBef>
                          <a:spcPts val="0"/>
                        </a:spcBef>
                        <a:spcAft>
                          <a:spcPts val="0"/>
                        </a:spcAft>
                        <a:buNone/>
                        <a:defRPr/>
                      </a:pPr>
                      <a:endParaRPr sz="1000" b="1">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bl>
          </a:graphicData>
        </a:graphic>
      </p:graphicFrame>
      <p:pic>
        <p:nvPicPr>
          <p:cNvPr id="1972401825" name=""/>
          <p:cNvPicPr>
            <a:picLocks noChangeAspect="1"/>
          </p:cNvPicPr>
          <p:nvPr/>
        </p:nvPicPr>
        <p:blipFill>
          <a:blip r:embed="rId5"/>
          <a:stretch/>
        </p:blipFill>
        <p:spPr bwMode="auto">
          <a:xfrm flipH="0" flipV="0">
            <a:off x="5355491" y="2636043"/>
            <a:ext cx="1189482" cy="1189482"/>
          </a:xfrm>
          <a:prstGeom prst="rect">
            <a:avLst/>
          </a:prstGeom>
        </p:spPr>
      </p:pic>
      <p:pic>
        <p:nvPicPr>
          <p:cNvPr id="358212847" name=""/>
          <p:cNvPicPr>
            <a:picLocks noChangeAspect="1"/>
          </p:cNvPicPr>
          <p:nvPr/>
        </p:nvPicPr>
        <p:blipFill>
          <a:blip r:embed="rId6"/>
          <a:stretch/>
        </p:blipFill>
        <p:spPr bwMode="auto">
          <a:xfrm>
            <a:off x="0" y="0"/>
            <a:ext cx="1800000" cy="1800000"/>
          </a:xfrm>
          <a:prstGeom prst="rect">
            <a:avLst/>
          </a:prstGeom>
        </p:spPr>
      </p:pic>
      <p:pic>
        <p:nvPicPr>
          <p:cNvPr id="1671445545" name=""/>
          <p:cNvPicPr>
            <a:picLocks noChangeAspect="1"/>
          </p:cNvPicPr>
          <p:nvPr/>
        </p:nvPicPr>
        <p:blipFill>
          <a:blip r:embed="rId7"/>
          <a:stretch/>
        </p:blipFill>
        <p:spPr bwMode="auto">
          <a:xfrm flipH="0" flipV="0">
            <a:off x="5182279" y="4012405"/>
            <a:ext cx="1535906" cy="1535906"/>
          </a:xfrm>
          <a:prstGeom prst="rect">
            <a:avLst/>
          </a:prstGeom>
        </p:spPr>
      </p:pic>
      <p:pic>
        <p:nvPicPr>
          <p:cNvPr id="1496941377" name=""/>
          <p:cNvPicPr>
            <a:picLocks noChangeAspect="1"/>
          </p:cNvPicPr>
          <p:nvPr/>
        </p:nvPicPr>
        <p:blipFill>
          <a:blip r:embed="rId8"/>
          <a:stretch/>
        </p:blipFill>
        <p:spPr bwMode="auto">
          <a:xfrm flipH="0" flipV="0">
            <a:off x="4637568" y="6488906"/>
            <a:ext cx="2625328" cy="23336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8" name="Google Shape;128;p18"/>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129" name="Google Shape;129;p18"/>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130" name="Google Shape;130;p18"/>
          <p:cNvGraphicFramePr>
            <a:graphicFrameLocks xmlns:a="http://schemas.openxmlformats.org/drawingml/2006/main"/>
          </p:cNvGraphicFramePr>
          <p:nvPr/>
        </p:nvGraphicFramePr>
        <p:xfrm>
          <a:off x="497100" y="1162050"/>
          <a:ext cx="3000000" cy="3000000"/>
        </p:xfrm>
        <a:graphic>
          <a:graphicData uri="http://schemas.openxmlformats.org/drawingml/2006/table">
            <a:tbl>
              <a:tblPr firstRow="0" firstCol="0" lastRow="0" lastCol="0" bandRow="0" bandCol="0">
                <a:tableStyleId>{DFD19674-39AA-4541-AF90-2A910814EFB5}</a:tableStyleId>
                <a:noFill/>
              </a:tblPr>
              <a:tblGrid>
                <a:gridCol w="1841325"/>
                <a:gridCol w="1925500"/>
                <a:gridCol w="3011350"/>
              </a:tblGrid>
              <a:tr h="474300">
                <a:tc gridSpan="3">
                  <a:txBody>
                    <a:bodyPr/>
                    <a:p>
                      <a:pPr marL="0" lvl="0" indent="0" algn="ctr">
                        <a:spcBef>
                          <a:spcPts val="0"/>
                        </a:spcBef>
                        <a:spcAft>
                          <a:spcPts val="0"/>
                        </a:spcAft>
                        <a:buNone/>
                        <a:defRPr/>
                      </a:pPr>
                      <a:r>
                        <a:rPr lang="en" b="1">
                          <a:solidFill>
                            <a:schemeClr val="lt1"/>
                          </a:solidFill>
                          <a:latin typeface="Roboto"/>
                          <a:ea typeface="Roboto"/>
                          <a:cs typeface="Roboto"/>
                        </a:rPr>
                        <a:t>🤔 Reflexiones módulo 4 - </a:t>
                      </a:r>
                      <a:r>
                        <a:rPr lang="en" b="1">
                          <a:solidFill>
                            <a:schemeClr val="lt1"/>
                          </a:solidFill>
                          <a:latin typeface="Roboto"/>
                          <a:ea typeface="Roboto"/>
                          <a:cs typeface="Roboto"/>
                        </a:rPr>
                        <a:t>Resolución de problemas con IA</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1058175">
                <a:tc gridSpan="3">
                  <a:txBody>
                    <a:bodyPr/>
                    <a:p>
                      <a:pPr marL="0" lvl="0" indent="0" algn="ctr">
                        <a:spcBef>
                          <a:spcPts val="0"/>
                        </a:spcBef>
                        <a:spcAft>
                          <a:spcPts val="0"/>
                        </a:spcAft>
                        <a:buNone/>
                        <a:defRPr/>
                      </a:pPr>
                      <a:r>
                        <a:rPr lang="en" sz="1200" b="1">
                          <a:solidFill>
                            <a:srgbClr val="274E13"/>
                          </a:solidFill>
                          <a:latin typeface="Roboto"/>
                          <a:ea typeface="Roboto"/>
                          <a:cs typeface="Roboto"/>
                        </a:rPr>
                        <a:t>Reflexiona sobre las siguientes preguntas y escribe tus reflexiones debajo: </a:t>
                      </a:r>
                      <a:endParaRPr sz="1200" b="1">
                        <a:solidFill>
                          <a:srgbClr val="274E13"/>
                        </a:solidFill>
                        <a:latin typeface="Roboto"/>
                        <a:ea typeface="Roboto"/>
                        <a:cs typeface="Roboto"/>
                      </a:endParaRPr>
                    </a:p>
                    <a:p>
                      <a:pPr marL="0" lvl="0" indent="0" algn="ctr">
                        <a:spcBef>
                          <a:spcPts val="0"/>
                        </a:spcBef>
                        <a:spcAft>
                          <a:spcPts val="0"/>
                        </a:spcAft>
                        <a:buNone/>
                        <a:defRPr/>
                      </a:pPr>
                      <a:endParaRPr sz="1200" b="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¿Para qué problemas crees que puedas utilizar las herramientas de IA que has conocido hasta este punto del curso?</a:t>
                      </a:r>
                      <a:endParaRPr sz="1000" b="1" i="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¿Consideras que usar estas herramientas puede ser útil para agilizar ciertas tareas?</a:t>
                      </a:r>
                      <a:endParaRPr sz="1000" b="1" i="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rowSpan="2" gridSpan="3">
                  <a:txBody>
                    <a:bodyPr/>
                    <a:p>
                      <a:pPr marL="0" lvl="0" indent="0" algn="l">
                        <a:lnSpc>
                          <a:spcPct val="114999"/>
                        </a:lnSpc>
                        <a:spcBef>
                          <a:spcPts val="0"/>
                        </a:spcBef>
                        <a:spcAft>
                          <a:spcPts val="0"/>
                        </a:spcAft>
                        <a:buClr>
                          <a:schemeClr val="dk1"/>
                        </a:buClr>
                        <a:buSzPts val="1100"/>
                        <a:buFont typeface="Arial"/>
                        <a:buNone/>
                        <a:defRPr/>
                      </a:pPr>
                      <a:r>
                        <a:rPr lang="en" sz="1100" i="1">
                          <a:solidFill>
                            <a:srgbClr val="CCCCCC"/>
                          </a:solidFill>
                          <a:latin typeface="Roboto"/>
                          <a:ea typeface="Roboto"/>
                          <a:cs typeface="Roboto"/>
                        </a:rPr>
                        <a:t>Escribe aquí tus reflexiones.</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Para resolver problemas que tengan que ver  con la agilización y automatización de procesos repetitivos en las empresas y organizaciones, para la detección de enfermedades y una mejor clasificación de objetos entre otros.</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Para taeas de asistencia, servicio al cliente, y agilización de procesos.</a:t>
                      </a:r>
                      <a:endParaRPr lang="en" sz="1100" i="1">
                        <a:solidFill>
                          <a:srgbClr val="D9D9D9"/>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gridSpan="3" vMerge="1">
                  <a:txBody>
                    <a:bodyPr/>
                    <a:p>
                      <a:pPr>
                        <a:defRPr/>
                      </a:pPr>
                      <a:endParaRPr/>
                    </a:p>
                  </a:txBody>
                  <a:tcPr/>
                </a:tc>
                <a:tc hMerge="1" vMerge="1">
                  <a:txBody>
                    <a:bodyPr/>
                    <a:p>
                      <a:endParaRPr/>
                    </a:p>
                  </a:txBody>
                </a:tc>
                <a:tc hMerge="1" vMerge="1">
                  <a:txBody>
                    <a:bodyPr/>
                    <a:p>
                      <a:endParaRPr/>
                    </a:p>
                  </a:txBody>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5" name="Google Shape;135;p19"/>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136" name="Google Shape;136;p19"/>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137" name="Google Shape;137;p19"/>
          <p:cNvGraphicFramePr>
            <a:graphicFrameLocks xmlns:a="http://schemas.openxmlformats.org/drawingml/2006/main"/>
          </p:cNvGraphicFramePr>
          <p:nvPr/>
        </p:nvGraphicFramePr>
        <p:xfrm>
          <a:off x="497100" y="1162050"/>
          <a:ext cx="3000000" cy="3000000"/>
        </p:xfrm>
        <a:graphic>
          <a:graphicData uri="http://schemas.openxmlformats.org/drawingml/2006/table">
            <a:tbl>
              <a:tblPr firstRow="0" firstCol="0" lastRow="0" lastCol="0" bandRow="0" bandCol="0">
                <a:tableStyleId>{DFD19674-39AA-4541-AF90-2A910814EFB5}</a:tableStyleId>
                <a:noFill/>
              </a:tblPr>
              <a:tblGrid>
                <a:gridCol w="1841325"/>
                <a:gridCol w="1925500"/>
                <a:gridCol w="3011350"/>
              </a:tblGrid>
              <a:tr h="474300">
                <a:tc gridSpan="3">
                  <a:txBody>
                    <a:bodyPr/>
                    <a:p>
                      <a:pPr marL="0" lvl="0" indent="0" algn="ctr">
                        <a:spcBef>
                          <a:spcPts val="0"/>
                        </a:spcBef>
                        <a:spcAft>
                          <a:spcPts val="0"/>
                        </a:spcAft>
                        <a:buNone/>
                        <a:defRPr/>
                      </a:pPr>
                      <a:r>
                        <a:rPr lang="en" b="1">
                          <a:solidFill>
                            <a:schemeClr val="lt1"/>
                          </a:solidFill>
                          <a:latin typeface="Roboto"/>
                          <a:ea typeface="Roboto"/>
                          <a:cs typeface="Roboto"/>
                        </a:rPr>
                        <a:t>🤔 Reflexiones módulo 5: </a:t>
                      </a:r>
                      <a:r>
                        <a:rPr lang="en" b="1">
                          <a:solidFill>
                            <a:schemeClr val="lt1"/>
                          </a:solidFill>
                          <a:latin typeface="Roboto"/>
                          <a:ea typeface="Roboto"/>
                          <a:cs typeface="Roboto"/>
                        </a:rPr>
                        <a:t>Matemáticas para IA</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1058175">
                <a:tc gridSpan="3">
                  <a:txBody>
                    <a:bodyPr/>
                    <a:p>
                      <a:pPr marL="0" lvl="0" indent="0" algn="ctr">
                        <a:spcBef>
                          <a:spcPts val="0"/>
                        </a:spcBef>
                        <a:spcAft>
                          <a:spcPts val="0"/>
                        </a:spcAft>
                        <a:buNone/>
                        <a:defRPr/>
                      </a:pPr>
                      <a:r>
                        <a:rPr lang="en" sz="1200" b="1">
                          <a:solidFill>
                            <a:srgbClr val="274E13"/>
                          </a:solidFill>
                          <a:latin typeface="Roboto"/>
                          <a:ea typeface="Roboto"/>
                          <a:cs typeface="Roboto"/>
                        </a:rPr>
                        <a:t>Reflexiona sobre las siguientes preguntas y escribe tus reflexiones debajo: </a:t>
                      </a:r>
                      <a:endParaRPr sz="1200" b="1">
                        <a:solidFill>
                          <a:srgbClr val="274E13"/>
                        </a:solidFill>
                        <a:latin typeface="Roboto"/>
                        <a:ea typeface="Roboto"/>
                        <a:cs typeface="Roboto"/>
                      </a:endParaRPr>
                    </a:p>
                    <a:p>
                      <a:pPr marL="0" lvl="0" indent="0" algn="ctr">
                        <a:spcBef>
                          <a:spcPts val="0"/>
                        </a:spcBef>
                        <a:spcAft>
                          <a:spcPts val="0"/>
                        </a:spcAft>
                        <a:buNone/>
                        <a:defRPr/>
                      </a:pPr>
                      <a:endParaRPr sz="1200" b="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¿Cómo es tu percepción de las matemáticas ahora que conoces su aplicación en IA?</a:t>
                      </a:r>
                      <a:endParaRPr sz="1000" b="1" i="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¿Cómo considerás que sería tu proceso de aprendizaje de las matemáticas necesarias para IA? ¿Emocionante, fácil, retador, interesante?</a:t>
                      </a:r>
                      <a:endParaRPr sz="1000" b="1" i="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rowSpan="2" gridSpan="3">
                  <a:txBody>
                    <a:bodyPr/>
                    <a:p>
                      <a:pPr marL="0" lvl="0" indent="0" algn="l">
                        <a:lnSpc>
                          <a:spcPct val="114999"/>
                        </a:lnSpc>
                        <a:spcBef>
                          <a:spcPts val="0"/>
                        </a:spcBef>
                        <a:spcAft>
                          <a:spcPts val="0"/>
                        </a:spcAft>
                        <a:buClr>
                          <a:schemeClr val="dk1"/>
                        </a:buClr>
                        <a:buSzPts val="1100"/>
                        <a:buFont typeface="Arial"/>
                        <a:buNone/>
                        <a:defRPr/>
                      </a:pPr>
                      <a:r>
                        <a:rPr lang="en" sz="1100" i="1">
                          <a:solidFill>
                            <a:srgbClr val="CCCCCC"/>
                          </a:solidFill>
                          <a:latin typeface="Roboto"/>
                          <a:ea typeface="Roboto"/>
                          <a:cs typeface="Roboto"/>
                        </a:rPr>
                        <a:t>Escribe aquí tus reflexiones.</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Las matemáticas son un eje fundamental para la ciencia, ya que nos permite entender y resolver muchas incognitas de como funciona nuestro entorno.</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Es bastante retador, interesante y a la vez emocionante ya que en la universidad no le hallaba sentido, ahora lo cobra.</a:t>
                      </a:r>
                      <a:endParaRPr lang="en" sz="1100" i="1">
                        <a:solidFill>
                          <a:srgbClr val="D9D9D9"/>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gridSpan="3" vMerge="1">
                  <a:txBody>
                    <a:bodyPr/>
                    <a:p>
                      <a:pPr>
                        <a:defRPr/>
                      </a:pPr>
                      <a:endParaRPr/>
                    </a:p>
                  </a:txBody>
                  <a:tcPr/>
                </a:tc>
                <a:tc hMerge="1" vMerge="1">
                  <a:txBody>
                    <a:bodyPr/>
                    <a:p>
                      <a:endParaRPr/>
                    </a:p>
                  </a:txBody>
                </a:tc>
                <a:tc hMerge="1" vMerge="1">
                  <a:txBody>
                    <a:bodyPr/>
                    <a:p>
                      <a:endParaRPr/>
                    </a:p>
                  </a:txBody>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2" name="Google Shape;142;p20"/>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143" name="Google Shape;143;p20"/>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144" name="Google Shape;144;p20"/>
          <p:cNvGraphicFramePr>
            <a:graphicFrameLocks xmlns:a="http://schemas.openxmlformats.org/drawingml/2006/main"/>
          </p:cNvGraphicFramePr>
          <p:nvPr/>
        </p:nvGraphicFramePr>
        <p:xfrm>
          <a:off x="497113" y="904115"/>
          <a:ext cx="3000000" cy="3000000"/>
        </p:xfrm>
        <a:graphic>
          <a:graphicData uri="http://schemas.openxmlformats.org/drawingml/2006/table">
            <a:tbl>
              <a:tblPr firstRow="0" firstCol="0" lastRow="0" lastCol="0" bandRow="0" bandCol="0">
                <a:tableStyleId>{DFD19674-39AA-4541-AF90-2A910814EFB5}</a:tableStyleId>
                <a:noFill/>
              </a:tblPr>
              <a:tblGrid>
                <a:gridCol w="1860375"/>
                <a:gridCol w="1820725"/>
                <a:gridCol w="3097075"/>
              </a:tblGrid>
              <a:tr h="547625">
                <a:tc gridSpan="3">
                  <a:txBody>
                    <a:bodyPr/>
                    <a:p>
                      <a:pPr marL="0" lvl="0" indent="0" algn="ctr">
                        <a:spcBef>
                          <a:spcPts val="0"/>
                        </a:spcBef>
                        <a:spcAft>
                          <a:spcPts val="0"/>
                        </a:spcAft>
                        <a:buNone/>
                        <a:defRPr/>
                      </a:pPr>
                      <a:r>
                        <a:rPr lang="en" b="1">
                          <a:solidFill>
                            <a:srgbClr val="FFFFFF"/>
                          </a:solidFill>
                          <a:latin typeface="Roboto"/>
                          <a:ea typeface="Roboto"/>
                          <a:cs typeface="Roboto"/>
                        </a:rPr>
                        <a:t>⚡Retos módulo 6 - Ética y uso de datos en IA</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718975">
                <a:tc>
                  <a:txBody>
                    <a:bodyPr/>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Clase/Tema</a:t>
                      </a:r>
                      <a:endParaRPr sz="12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lnSpc>
                          <a:spcPct val="114999"/>
                        </a:lnSpc>
                        <a:spcBef>
                          <a:spcPts val="0"/>
                        </a:spcBef>
                        <a:spcAft>
                          <a:spcPts val="0"/>
                        </a:spcAft>
                        <a:buNone/>
                        <a:defRPr/>
                      </a:pPr>
                      <a:endParaRPr sz="1200" b="1">
                        <a:solidFill>
                          <a:srgbClr val="274E13"/>
                        </a:solidFill>
                        <a:latin typeface="Roboto"/>
                        <a:ea typeface="Roboto"/>
                        <a:cs typeface="Roboto"/>
                      </a:endParaRPr>
                    </a:p>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Reto por clase</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spcBef>
                          <a:spcPts val="0"/>
                        </a:spcBef>
                        <a:spcAft>
                          <a:spcPts val="0"/>
                        </a:spcAft>
                        <a:buNone/>
                        <a:defRPr/>
                      </a:pPr>
                      <a:endParaRPr sz="1200" b="1">
                        <a:solidFill>
                          <a:srgbClr val="274E13"/>
                        </a:solidFill>
                        <a:latin typeface="Roboto"/>
                        <a:ea typeface="Roboto"/>
                        <a:cs typeface="Roboto"/>
                      </a:endParaRPr>
                    </a:p>
                    <a:p>
                      <a:pPr marL="0" lvl="0" indent="0" algn="ctr">
                        <a:spcBef>
                          <a:spcPts val="0"/>
                        </a:spcBef>
                        <a:spcAft>
                          <a:spcPts val="0"/>
                        </a:spcAft>
                        <a:buNone/>
                        <a:defRPr/>
                      </a:pPr>
                      <a:r>
                        <a:rPr lang="en" sz="1200" b="1">
                          <a:solidFill>
                            <a:srgbClr val="274E13"/>
                          </a:solidFill>
                          <a:latin typeface="Roboto"/>
                          <a:ea typeface="Roboto"/>
                          <a:cs typeface="Roboto"/>
                        </a:rPr>
                        <a:t>Respuestas</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274E13"/>
                      </a:solidFill>
                    </a:lnB>
                  </a:tcPr>
                </a:tc>
              </a:tr>
              <a:tr h="224762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Ética en inteligencia artificial: contexto y definiciones</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Términos y condiciones éticas</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latin typeface="Roboto"/>
                          <a:ea typeface="Roboto"/>
                          <a:cs typeface="Roboto"/>
                        </a:rPr>
                        <a:t>Instrucciones:</a:t>
                      </a: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Consulta los términos y condiciones, en su apartado de seguridad y privacidad, de tu aplicación favorita o la que más utilices. </a:t>
                      </a:r>
                      <a:endParaRPr sz="1000">
                        <a:latin typeface="Roboto"/>
                        <a:ea typeface="Roboto"/>
                        <a:cs typeface="Roboto"/>
                      </a:endParaRPr>
                    </a:p>
                    <a:p>
                      <a:pPr marL="0" lvl="0" indent="0" algn="l">
                        <a:lnSpc>
                          <a:spcPct val="114999"/>
                        </a:lnSpc>
                        <a:spcBef>
                          <a:spcPts val="0"/>
                        </a:spcBef>
                        <a:spcAft>
                          <a:spcPts val="0"/>
                        </a:spcAft>
                        <a:buNone/>
                        <a:defRPr/>
                      </a:pP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Comparte si consideras que son apropiados o suficientes en términos éticos.</a:t>
                      </a:r>
                      <a:endParaRPr sz="1000">
                        <a:latin typeface="Roboto"/>
                        <a:ea typeface="Roboto"/>
                        <a:cs typeface="Roboto"/>
                      </a:endParaRPr>
                    </a:p>
                  </a:txBody>
                  <a:tcPr marL="63500" marR="63500" marT="63500" marB="63500">
                    <a:lnL w="12700" algn="ctr">
                      <a:solidFill>
                        <a:srgbClr val="38761D"/>
                      </a:solidFill>
                    </a:lnL>
                    <a:lnR w="12700" algn="ctr">
                      <a:solidFill>
                        <a:srgbClr val="274E13"/>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100" i="1">
                          <a:solidFill>
                            <a:srgbClr val="CCCCCC"/>
                          </a:solidFill>
                          <a:latin typeface="Roboto"/>
                          <a:ea typeface="Roboto"/>
                          <a:cs typeface="Roboto"/>
                        </a:rPr>
                        <a:t>Escribe aquí tus respuestas.</a:t>
                      </a:r>
                      <a:endParaRPr lang="en" sz="1100" i="1">
                        <a:solidFill>
                          <a:srgbClr val="CCCCCC"/>
                        </a:solidFill>
                        <a:latin typeface="Roboto"/>
                        <a:ea typeface="Roboto"/>
                        <a:cs typeface="Roboto"/>
                      </a:endParaRPr>
                    </a:p>
                    <a:p>
                      <a:pPr marL="0" lvl="0" indent="0" algn="l">
                        <a:lnSpc>
                          <a:spcPct val="114999"/>
                        </a:lnSpc>
                        <a:spcBef>
                          <a:spcPts val="0"/>
                        </a:spcBef>
                        <a:spcAft>
                          <a:spcPts val="0"/>
                        </a:spcAft>
                        <a:buNone/>
                        <a:defRPr/>
                      </a:pPr>
                      <a:endParaRPr sz="1100" i="1">
                        <a:solidFill>
                          <a:srgbClr val="CCCCCC"/>
                        </a:solidFill>
                        <a:latin typeface="Roboto"/>
                        <a:ea typeface="Roboto"/>
                        <a:cs typeface="Roboto"/>
                      </a:endParaRPr>
                    </a:p>
                    <a:p>
                      <a:pPr marL="0" lvl="0" indent="0" algn="l">
                        <a:lnSpc>
                          <a:spcPct val="114999"/>
                        </a:lnSpc>
                        <a:spcBef>
                          <a:spcPts val="0"/>
                        </a:spcBef>
                        <a:spcAft>
                          <a:spcPts val="0"/>
                        </a:spcAft>
                        <a:buNone/>
                        <a:defRPr/>
                      </a:pPr>
                      <a:r>
                        <a:rPr lang="en" sz="1100" i="1">
                          <a:solidFill>
                            <a:srgbClr val="CCCCCC"/>
                          </a:solidFill>
                          <a:latin typeface="Roboto"/>
                          <a:ea typeface="Roboto"/>
                          <a:cs typeface="Roboto"/>
                        </a:rPr>
                        <a:t>En el sitio web MyComputer propiedad de la empresa Total Publishing Network SA sus términos y condiciones son apropiados en términos de la Ética de los datos.</a:t>
                      </a:r>
                      <a:endParaRPr sz="1100" i="1">
                        <a:solidFill>
                          <a:srgbClr val="CCCCCC"/>
                        </a:solidFill>
                        <a:latin typeface="Roboto"/>
                        <a:ea typeface="Roboto"/>
                        <a:cs typeface="Roboto"/>
                      </a:endParaRPr>
                    </a:p>
                  </a:txBody>
                  <a:tcPr marL="63500" marR="63500" marT="63500" marB="63500">
                    <a:lnL w="12700" algn="ctr">
                      <a:solidFill>
                        <a:srgbClr val="274E13"/>
                      </a:solidFill>
                    </a:lnL>
                    <a:lnR w="12700" algn="ctr">
                      <a:solidFill>
                        <a:srgbClr val="274E13"/>
                      </a:solidFill>
                    </a:lnR>
                    <a:lnT w="12700" algn="ctr">
                      <a:solidFill>
                        <a:srgbClr val="274E13"/>
                      </a:solidFill>
                    </a:lnT>
                    <a:lnB w="12700" algn="ctr">
                      <a:solidFill>
                        <a:srgbClr val="274E13"/>
                      </a:solidFill>
                    </a:lnB>
                  </a:tcPr>
                </a:tc>
              </a:tr>
              <a:tr h="224762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Dilemas éticos en inteligencia artificial</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Redes sociales éticas</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latin typeface="Roboto"/>
                          <a:ea typeface="Roboto"/>
                          <a:cs typeface="Roboto"/>
                        </a:rPr>
                        <a:t>Instrucciones:</a:t>
                      </a: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Piensa en una red social que utilices. Escribe qué dilemas éticos podría estar generando.</a:t>
                      </a:r>
                      <a:endParaRPr sz="1000" b="1">
                        <a:latin typeface="Roboto"/>
                        <a:ea typeface="Roboto"/>
                        <a:cs typeface="Roboto"/>
                      </a:endParaRPr>
                    </a:p>
                  </a:txBody>
                  <a:tcPr marL="63500" marR="63500" marT="63500" marB="63500">
                    <a:lnL w="12700" algn="ctr">
                      <a:solidFill>
                        <a:srgbClr val="38761D"/>
                      </a:solidFill>
                    </a:lnL>
                    <a:lnR w="12700" algn="ctr">
                      <a:solidFill>
                        <a:srgbClr val="274E13"/>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100" i="1">
                          <a:solidFill>
                            <a:srgbClr val="CCCCCC"/>
                          </a:solidFill>
                          <a:latin typeface="Roboto"/>
                          <a:ea typeface="Roboto"/>
                          <a:cs typeface="Roboto"/>
                        </a:rPr>
                        <a:t>Escribe aquí tus respuestas.</a:t>
                      </a:r>
                      <a:endParaRPr lang="en" sz="1100" i="1">
                        <a:solidFill>
                          <a:srgbClr val="CCCCCC"/>
                        </a:solidFill>
                        <a:latin typeface="Roboto"/>
                        <a:ea typeface="Roboto"/>
                        <a:cs typeface="Roboto"/>
                      </a:endParaRPr>
                    </a:p>
                    <a:p>
                      <a:pPr marL="0" lvl="0" indent="0" algn="l">
                        <a:lnSpc>
                          <a:spcPct val="114999"/>
                        </a:lnSpc>
                        <a:spcBef>
                          <a:spcPts val="0"/>
                        </a:spcBef>
                        <a:spcAft>
                          <a:spcPts val="0"/>
                        </a:spcAft>
                        <a:buNone/>
                        <a:defRPr/>
                      </a:pPr>
                      <a:r>
                        <a:rPr lang="en" sz="1100" i="1">
                          <a:solidFill>
                            <a:srgbClr val="CCCCCC"/>
                          </a:solidFill>
                          <a:latin typeface="Roboto"/>
                          <a:ea typeface="Roboto"/>
                          <a:cs typeface="Roboto"/>
                        </a:rPr>
                        <a:t>YouTube, pos sus constantes actualñizaciones y sesgos al usar sis sistemas de recomendaciones y baneos a sus usuarios y creadores de contenido.</a:t>
                      </a:r>
                      <a:endParaRPr sz="1100" i="1">
                        <a:solidFill>
                          <a:srgbClr val="CCCCCC"/>
                        </a:solidFill>
                        <a:latin typeface="Roboto"/>
                        <a:ea typeface="Roboto"/>
                        <a:cs typeface="Roboto"/>
                      </a:endParaRPr>
                    </a:p>
                  </a:txBody>
                  <a:tcPr marL="63500" marR="63500" marT="63500" marB="63500">
                    <a:lnL w="12700" algn="ctr">
                      <a:solidFill>
                        <a:srgbClr val="274E13"/>
                      </a:solidFill>
                    </a:lnL>
                    <a:lnR w="12700" algn="ctr">
                      <a:solidFill>
                        <a:srgbClr val="274E13"/>
                      </a:solidFill>
                    </a:lnR>
                    <a:lnT w="12700" algn="ctr">
                      <a:solidFill>
                        <a:srgbClr val="274E13"/>
                      </a:solidFill>
                    </a:lnT>
                    <a:lnB w="12700" algn="ctr">
                      <a:solidFill>
                        <a:srgbClr val="274E13"/>
                      </a:solidFill>
                    </a:lnB>
                  </a:tcPr>
                </a:tc>
              </a:tr>
              <a:tr h="224762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Data4Good</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Apps Data4Good</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latin typeface="Roboto"/>
                          <a:ea typeface="Roboto"/>
                          <a:cs typeface="Roboto"/>
                        </a:rPr>
                        <a:t>Instrucciones:</a:t>
                      </a: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Piensa en una app que uses o te guste mucho y que consideres es referente en Data4Good. Comparte el porqué.</a:t>
                      </a:r>
                      <a:endParaRPr sz="1000" b="1">
                        <a:latin typeface="Roboto"/>
                        <a:ea typeface="Roboto"/>
                        <a:cs typeface="Roboto"/>
                      </a:endParaRPr>
                    </a:p>
                  </a:txBody>
                  <a:tcPr marL="63500" marR="63500" marT="63500" marB="63500">
                    <a:lnL w="12700" algn="ctr">
                      <a:solidFill>
                        <a:srgbClr val="38761D"/>
                      </a:solidFill>
                    </a:lnL>
                    <a:lnR w="12700" algn="ctr">
                      <a:solidFill>
                        <a:srgbClr val="274E13"/>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100" i="1">
                          <a:solidFill>
                            <a:srgbClr val="CCCCCC"/>
                          </a:solidFill>
                          <a:latin typeface="Roboto"/>
                          <a:ea typeface="Roboto"/>
                          <a:cs typeface="Roboto"/>
                        </a:rPr>
                        <a:t>Escribe aquí tus respuestas.</a:t>
                      </a:r>
                      <a:endParaRPr lang="en" sz="1100" i="1">
                        <a:solidFill>
                          <a:srgbClr val="CCCCCC"/>
                        </a:solidFill>
                        <a:latin typeface="Roboto"/>
                        <a:ea typeface="Roboto"/>
                        <a:cs typeface="Roboto"/>
                      </a:endParaRPr>
                    </a:p>
                    <a:p>
                      <a:pPr marL="0" lvl="0" indent="0" algn="l">
                        <a:lnSpc>
                          <a:spcPct val="114999"/>
                        </a:lnSpc>
                        <a:spcBef>
                          <a:spcPts val="0"/>
                        </a:spcBef>
                        <a:spcAft>
                          <a:spcPts val="0"/>
                        </a:spcAft>
                        <a:buNone/>
                        <a:defRPr/>
                      </a:pPr>
                      <a:endParaRPr sz="1100" i="1">
                        <a:solidFill>
                          <a:srgbClr val="CCCCCC"/>
                        </a:solidFill>
                        <a:latin typeface="Roboto"/>
                        <a:ea typeface="Roboto"/>
                        <a:cs typeface="Roboto"/>
                      </a:endParaRPr>
                    </a:p>
                    <a:p>
                      <a:pPr marL="0" lvl="0" indent="0" algn="l">
                        <a:lnSpc>
                          <a:spcPct val="114999"/>
                        </a:lnSpc>
                        <a:spcBef>
                          <a:spcPts val="0"/>
                        </a:spcBef>
                        <a:spcAft>
                          <a:spcPts val="0"/>
                        </a:spcAft>
                        <a:buNone/>
                        <a:defRPr/>
                      </a:pPr>
                      <a:r>
                        <a:rPr lang="en" sz="1100" i="1">
                          <a:solidFill>
                            <a:srgbClr val="CCCCCC"/>
                          </a:solidFill>
                          <a:latin typeface="Roboto"/>
                          <a:ea typeface="Roboto"/>
                          <a:cs typeface="Roboto"/>
                        </a:rPr>
                        <a:t>El uso de la intelgencia artificial para el mejoramiento en la detección de enfermedades.</a:t>
                      </a:r>
                      <a:endParaRPr lang="en" sz="1100" i="1">
                        <a:solidFill>
                          <a:srgbClr val="CCCCCC"/>
                        </a:solidFill>
                        <a:latin typeface="Roboto"/>
                        <a:ea typeface="Roboto"/>
                        <a:cs typeface="Roboto"/>
                      </a:endParaRPr>
                    </a:p>
                    <a:p>
                      <a:pPr marL="0" lvl="0" indent="0" algn="l">
                        <a:lnSpc>
                          <a:spcPct val="114999"/>
                        </a:lnSpc>
                        <a:spcBef>
                          <a:spcPts val="0"/>
                        </a:spcBef>
                        <a:spcAft>
                          <a:spcPts val="0"/>
                        </a:spcAft>
                        <a:buNone/>
                        <a:defRPr/>
                      </a:pPr>
                      <a:endParaRPr lang="en" sz="1100" i="1">
                        <a:solidFill>
                          <a:srgbClr val="CCCCCC"/>
                        </a:solidFill>
                        <a:latin typeface="Roboto"/>
                        <a:ea typeface="Roboto"/>
                        <a:cs typeface="Roboto"/>
                      </a:endParaRPr>
                    </a:p>
                  </a:txBody>
                  <a:tcPr marL="63500" marR="63500" marT="63500" marB="63500">
                    <a:lnL w="12700" algn="ctr">
                      <a:solidFill>
                        <a:srgbClr val="274E13"/>
                      </a:solidFill>
                    </a:lnL>
                    <a:lnR w="12700" algn="ctr">
                      <a:solidFill>
                        <a:srgbClr val="274E13"/>
                      </a:solidFill>
                    </a:lnR>
                    <a:lnT w="12700" algn="ctr">
                      <a:solidFill>
                        <a:srgbClr val="274E13"/>
                      </a:solidFill>
                    </a:lnT>
                    <a:lnB w="12700" algn="ctr">
                      <a:solidFill>
                        <a:srgbClr val="274E13"/>
                      </a:solidFill>
                    </a:lnB>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9" name="Google Shape;149;p21"/>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150" name="Google Shape;150;p21"/>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151" name="Google Shape;151;p21"/>
          <p:cNvGraphicFramePr>
            <a:graphicFrameLocks xmlns:a="http://schemas.openxmlformats.org/drawingml/2006/main"/>
          </p:cNvGraphicFramePr>
          <p:nvPr/>
        </p:nvGraphicFramePr>
        <p:xfrm>
          <a:off x="497100" y="1162050"/>
          <a:ext cx="3000000" cy="3000000"/>
        </p:xfrm>
        <a:graphic>
          <a:graphicData uri="http://schemas.openxmlformats.org/drawingml/2006/table">
            <a:tbl>
              <a:tblPr firstRow="0" firstCol="0" lastRow="0" lastCol="0" bandRow="0" bandCol="0">
                <a:tableStyleId>{DFD19674-39AA-4541-AF90-2A910814EFB5}</a:tableStyleId>
                <a:noFill/>
              </a:tblPr>
              <a:tblGrid>
                <a:gridCol w="1841325"/>
                <a:gridCol w="1925500"/>
                <a:gridCol w="3011350"/>
              </a:tblGrid>
              <a:tr h="474300">
                <a:tc gridSpan="3">
                  <a:txBody>
                    <a:bodyPr/>
                    <a:p>
                      <a:pPr marL="0" lvl="0" indent="0" algn="ctr">
                        <a:spcBef>
                          <a:spcPts val="0"/>
                        </a:spcBef>
                        <a:spcAft>
                          <a:spcPts val="0"/>
                        </a:spcAft>
                        <a:buNone/>
                        <a:defRPr/>
                      </a:pPr>
                      <a:r>
                        <a:rPr lang="en" b="1">
                          <a:solidFill>
                            <a:schemeClr val="lt1"/>
                          </a:solidFill>
                          <a:latin typeface="Roboto"/>
                          <a:ea typeface="Roboto"/>
                          <a:cs typeface="Roboto"/>
                        </a:rPr>
                        <a:t>🤔 Reflexiones módulo 6 - </a:t>
                      </a:r>
                      <a:r>
                        <a:rPr lang="en" b="1">
                          <a:solidFill>
                            <a:schemeClr val="lt1"/>
                          </a:solidFill>
                          <a:latin typeface="Roboto"/>
                          <a:ea typeface="Roboto"/>
                          <a:cs typeface="Roboto"/>
                        </a:rPr>
                        <a:t>Ética y uso de datos en IA</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1058175">
                <a:tc gridSpan="3">
                  <a:txBody>
                    <a:bodyPr/>
                    <a:p>
                      <a:pPr marL="0" lvl="0" indent="0" algn="ctr">
                        <a:spcBef>
                          <a:spcPts val="0"/>
                        </a:spcBef>
                        <a:spcAft>
                          <a:spcPts val="0"/>
                        </a:spcAft>
                        <a:buNone/>
                        <a:defRPr/>
                      </a:pPr>
                      <a:r>
                        <a:rPr lang="en" sz="1200" b="1">
                          <a:solidFill>
                            <a:srgbClr val="274E13"/>
                          </a:solidFill>
                          <a:latin typeface="Roboto"/>
                          <a:ea typeface="Roboto"/>
                          <a:cs typeface="Roboto"/>
                        </a:rPr>
                        <a:t>Reflexiona sobre las siguientes preguntas y escribe tus reflexiones debajo: </a:t>
                      </a:r>
                      <a:endParaRPr sz="1200" b="1">
                        <a:solidFill>
                          <a:srgbClr val="274E13"/>
                        </a:solidFill>
                        <a:latin typeface="Roboto"/>
                        <a:ea typeface="Roboto"/>
                        <a:cs typeface="Roboto"/>
                      </a:endParaRPr>
                    </a:p>
                    <a:p>
                      <a:pPr marL="0" lvl="0" indent="0" algn="ctr">
                        <a:spcBef>
                          <a:spcPts val="0"/>
                        </a:spcBef>
                        <a:spcAft>
                          <a:spcPts val="0"/>
                        </a:spcAft>
                        <a:buNone/>
                        <a:defRPr/>
                      </a:pPr>
                      <a:endParaRPr sz="1200" b="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¿Qué </a:t>
                      </a:r>
                      <a:r>
                        <a:rPr lang="en" sz="1000" b="1" i="1">
                          <a:solidFill>
                            <a:srgbClr val="274E13"/>
                          </a:solidFill>
                          <a:latin typeface="Roboto"/>
                          <a:ea typeface="Roboto"/>
                          <a:cs typeface="Roboto"/>
                        </a:rPr>
                        <a:t>consideras que debe</a:t>
                      </a:r>
                      <a:r>
                        <a:rPr lang="en" sz="1000" b="1" i="1">
                          <a:solidFill>
                            <a:srgbClr val="274E13"/>
                          </a:solidFill>
                          <a:latin typeface="Roboto"/>
                          <a:ea typeface="Roboto"/>
                          <a:cs typeface="Roboto"/>
                        </a:rPr>
                        <a:t> cuidarse en el ámbito ético cuando utilizas una app que solicita  datos personales o que trabaja con IA?</a:t>
                      </a:r>
                      <a:endParaRPr sz="1000" b="1" i="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¿Antes de ver las clases de este módulo habías considerado el ámbito ético en torno a la IA? ¿Cómo lo habías considerado?</a:t>
                      </a:r>
                      <a:endParaRPr sz="1000" b="1" i="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rowSpan="2" gridSpan="3">
                  <a:txBody>
                    <a:bodyPr/>
                    <a:p>
                      <a:pPr marL="0" lvl="0" indent="0" algn="l">
                        <a:lnSpc>
                          <a:spcPct val="114999"/>
                        </a:lnSpc>
                        <a:spcBef>
                          <a:spcPts val="0"/>
                        </a:spcBef>
                        <a:spcAft>
                          <a:spcPts val="0"/>
                        </a:spcAft>
                        <a:buClr>
                          <a:schemeClr val="dk1"/>
                        </a:buClr>
                        <a:buSzPts val="1100"/>
                        <a:buFont typeface="Arial"/>
                        <a:buNone/>
                        <a:defRPr/>
                      </a:pPr>
                      <a:r>
                        <a:rPr lang="en" sz="1100" i="1">
                          <a:solidFill>
                            <a:srgbClr val="CCCCCC"/>
                          </a:solidFill>
                          <a:latin typeface="Roboto"/>
                          <a:ea typeface="Roboto"/>
                          <a:cs typeface="Roboto"/>
                        </a:rPr>
                        <a:t>Escribe aquí tus reflexiones.</a:t>
                      </a:r>
                      <a:endParaRPr lang="en" sz="1100" i="1">
                        <a:solidFill>
                          <a:srgbClr val="CCCCCC"/>
                        </a:solidFill>
                        <a:latin typeface="Roboto"/>
                        <a:ea typeface="Roboto"/>
                        <a:cs typeface="Roboto"/>
                      </a:endParaRPr>
                    </a:p>
                    <a:p>
                      <a:pPr marL="206778" lvl="0" indent="-206778"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La seguiridad y la privacidad de la información, utilizando normativas y mecanismos de que informació confidencial no sea malutilizada.</a:t>
                      </a:r>
                      <a:endParaRPr lang="en" sz="1100" i="1">
                        <a:solidFill>
                          <a:srgbClr val="CCCCCC"/>
                        </a:solidFill>
                        <a:latin typeface="Roboto"/>
                        <a:ea typeface="Roboto"/>
                        <a:cs typeface="Roboto"/>
                      </a:endParaRPr>
                    </a:p>
                    <a:p>
                      <a:pPr marL="206778" lvl="0" indent="-206778"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Sí, especialmente en el uso de datos personales, datos biometricos y otro tipo de información sensible.</a:t>
                      </a:r>
                      <a:endParaRPr lang="en" sz="1100" i="1">
                        <a:solidFill>
                          <a:srgbClr val="CCCCCC"/>
                        </a:solidFill>
                        <a:latin typeface="Roboto"/>
                        <a:ea typeface="Roboto"/>
                        <a:cs typeface="Roboto"/>
                      </a:endParaRPr>
                    </a:p>
                    <a:p>
                      <a:pPr marL="206778" lvl="0" indent="-206778"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Especialmente, de que hay que cuidar la iformación que compartimos con estas herramientas.y concientizar tanto a personas como instituciones a ofrecer una transparencia con los datos que se utilizan.</a:t>
                      </a:r>
                      <a:endParaRPr lang="en" sz="1100" i="1">
                        <a:solidFill>
                          <a:srgbClr val="D9D9D9"/>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gridSpan="3" vMerge="1">
                  <a:txBody>
                    <a:bodyPr/>
                    <a:p>
                      <a:pPr>
                        <a:defRPr/>
                      </a:pPr>
                      <a:endParaRPr/>
                    </a:p>
                  </a:txBody>
                  <a:tcPr/>
                </a:tc>
                <a:tc hMerge="1" vMerge="1">
                  <a:txBody>
                    <a:bodyPr/>
                    <a:p>
                      <a:endParaRPr/>
                    </a:p>
                  </a:txBody>
                </a:tc>
                <a:tc hMerge="1" vMerge="1">
                  <a:txBody>
                    <a:bodyPr/>
                    <a:p>
                      <a:endParaRPr/>
                    </a:p>
                  </a:txBody>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6" name="Google Shape;156;p22"/>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157" name="Google Shape;157;p22"/>
          <p:cNvSpPr txBox="1"/>
          <p:nvPr>
            <p:ph type="body" idx="2"/>
          </p:nvPr>
        </p:nvSpPr>
        <p:spPr bwMode="auto">
          <a:xfrm>
            <a:off x="613200" y="926425"/>
            <a:ext cx="6546000" cy="5118000"/>
          </a:xfrm>
          <a:prstGeom prst="rect">
            <a:avLst/>
          </a:prstGeom>
          <a:ln w="38100" cap="flat" cmpd="sng">
            <a:solidFill>
              <a:srgbClr val="38761D"/>
            </a:solidFill>
            <a:prstDash val="solid"/>
            <a:round/>
            <a:headEnd type="none" w="sm" len="sm"/>
            <a:tailEnd type="none" w="sm" len="sm"/>
          </a:ln>
        </p:spPr>
        <p:txBody>
          <a:bodyPr spcFirstLastPara="1" wrap="square" lIns="128000" tIns="128000" rIns="128000" bIns="128000" anchor="t" anchorCtr="0">
            <a:noAutofit/>
          </a:bodyPr>
          <a:lstStyle/>
          <a:p>
            <a:pPr marL="0" lvl="0" indent="0" algn="l">
              <a:spcBef>
                <a:spcPts val="0"/>
              </a:spcBef>
              <a:spcAft>
                <a:spcPts val="0"/>
              </a:spcAft>
              <a:buNone/>
              <a:defRPr/>
            </a:pPr>
            <a:endParaRPr sz="1700"/>
          </a:p>
          <a:p>
            <a:pPr marL="0" lvl="0" indent="0" algn="ctr">
              <a:spcBef>
                <a:spcPts val="1700"/>
              </a:spcBef>
              <a:spcAft>
                <a:spcPts val="0"/>
              </a:spcAft>
              <a:buNone/>
              <a:defRPr/>
            </a:pPr>
            <a:r>
              <a:rPr lang="en" sz="2200"/>
              <a:t>🏆</a:t>
            </a:r>
            <a:r>
              <a:rPr lang="en" sz="2200" b="1"/>
              <a:t> ¡Felicidades! </a:t>
            </a:r>
            <a:endParaRPr sz="2200" b="1"/>
          </a:p>
          <a:p>
            <a:pPr marL="0" lvl="0" indent="0" algn="ctr">
              <a:spcBef>
                <a:spcPts val="0"/>
              </a:spcBef>
              <a:spcAft>
                <a:spcPts val="0"/>
              </a:spcAft>
              <a:buNone/>
              <a:defRPr/>
            </a:pPr>
            <a:r>
              <a:rPr lang="en" sz="1700"/>
              <a:t>Has completado este </a:t>
            </a:r>
            <a:r>
              <a:rPr lang="en" sz="1700" b="1"/>
              <a:t>Workbook de IA en el día a día</a:t>
            </a:r>
            <a:r>
              <a:rPr lang="en" sz="1700"/>
              <a:t>.</a:t>
            </a:r>
            <a:endParaRPr sz="1700"/>
          </a:p>
          <a:p>
            <a:pPr marL="0" lvl="0" indent="0" algn="ctr">
              <a:spcBef>
                <a:spcPts val="0"/>
              </a:spcBef>
              <a:spcAft>
                <a:spcPts val="0"/>
              </a:spcAft>
              <a:buClr>
                <a:schemeClr val="dk1"/>
              </a:buClr>
              <a:buSzPts val="1100"/>
              <a:buFont typeface="Arial"/>
              <a:buNone/>
              <a:defRPr/>
            </a:pPr>
            <a:endParaRPr sz="1700"/>
          </a:p>
          <a:p>
            <a:pPr marL="0" lvl="0" indent="0" algn="ctr">
              <a:spcBef>
                <a:spcPts val="0"/>
              </a:spcBef>
              <a:spcAft>
                <a:spcPts val="0"/>
              </a:spcAft>
              <a:buNone/>
              <a:defRPr/>
            </a:pPr>
            <a:r>
              <a:rPr lang="en" sz="1700"/>
              <a:t>En Platzi tenemos gran emoción</a:t>
            </a:r>
            <a:r>
              <a:rPr lang="en" sz="1700"/>
              <a:t> de que hayas llegado hasta aquí. Has dado un gran paso conociendo las posibilidades de la IA. </a:t>
            </a:r>
            <a:endParaRPr sz="1700"/>
          </a:p>
          <a:p>
            <a:pPr marL="0" lvl="0" indent="0" algn="ctr">
              <a:spcBef>
                <a:spcPts val="1700"/>
              </a:spcBef>
              <a:spcAft>
                <a:spcPts val="0"/>
              </a:spcAft>
              <a:buNone/>
              <a:defRPr/>
            </a:pPr>
            <a:r>
              <a:rPr lang="en" sz="1700"/>
              <a:t>Sin duda tener este conocimiento te llevará a impulsar tu carrera, ya sea que quieras trabajar como profesional en IA o utilizar sus herramientas en tu área profesional.</a:t>
            </a:r>
            <a:endParaRPr sz="1700"/>
          </a:p>
          <a:p>
            <a:pPr marL="0" lvl="0" indent="0" algn="ctr">
              <a:spcBef>
                <a:spcPts val="1700"/>
              </a:spcBef>
              <a:spcAft>
                <a:spcPts val="0"/>
              </a:spcAft>
              <a:buNone/>
              <a:defRPr/>
            </a:pPr>
            <a:endParaRPr sz="1700"/>
          </a:p>
          <a:p>
            <a:pPr marL="0" lvl="0" indent="0" algn="ctr">
              <a:spcBef>
                <a:spcPts val="1700"/>
              </a:spcBef>
              <a:spcAft>
                <a:spcPts val="1700"/>
              </a:spcAft>
              <a:buNone/>
              <a:defRPr/>
            </a:pPr>
            <a:r>
              <a:rPr lang="en" sz="1800" b="1"/>
              <a:t>¡Nunca pares de aprender! 💚🧠</a:t>
            </a:r>
            <a:endParaRPr sz="1800"/>
          </a:p>
        </p:txBody>
      </p:sp>
      <p:sp>
        <p:nvSpPr>
          <p:cNvPr id="158" name="Google Shape;158;p22"/>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Clr>
                <a:schemeClr val="dk1"/>
              </a:buClr>
              <a:buSzPct val="73333"/>
              <a:buFont typeface="Arial"/>
              <a:buNone/>
              <a:defRPr/>
            </a:pPr>
            <a:r>
              <a:rPr lang="en"/>
              <a:t>Curso de Introducción a Inteligencia Artificial</a:t>
            </a:r>
            <a:endParaRPr/>
          </a:p>
          <a:p>
            <a:pPr marL="0" lvl="0" indent="0" algn="l">
              <a:spcBef>
                <a:spcPts val="0"/>
              </a:spcBef>
              <a:spcAft>
                <a:spcPts val="0"/>
              </a:spcAft>
              <a:buClr>
                <a:schemeClr val="dk1"/>
              </a:buClr>
              <a:buSzPct val="73333"/>
              <a:buFont typeface="Arial"/>
              <a:buNone/>
              <a:defRPr/>
            </a:pPr>
            <a:endParaRPr/>
          </a:p>
          <a:p>
            <a:pPr marL="0" lvl="0" indent="0" algn="l">
              <a:spcBef>
                <a:spcPts val="0"/>
              </a:spcBef>
              <a:spcAft>
                <a:spcPts val="0"/>
              </a:spcAft>
              <a:buNone/>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4" name="Google Shape;44;p6"/>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45" name="Google Shape;45;p6"/>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46" name="Google Shape;46;p6"/>
          <p:cNvGraphicFramePr>
            <a:graphicFrameLocks xmlns:a="http://schemas.openxmlformats.org/drawingml/2006/main"/>
          </p:cNvGraphicFramePr>
          <p:nvPr/>
        </p:nvGraphicFramePr>
        <p:xfrm>
          <a:off x="497100" y="1162050"/>
          <a:ext cx="3000000" cy="3000000"/>
        </p:xfrm>
        <a:graphic>
          <a:graphicData uri="http://schemas.openxmlformats.org/drawingml/2006/table">
            <a:tbl>
              <a:tblPr firstRow="0" firstCol="0" lastRow="0" lastCol="0" bandRow="0" bandCol="0">
                <a:tableStyleId>{DFD19674-39AA-4541-AF90-2A910814EFB5}</a:tableStyleId>
                <a:noFill/>
              </a:tblPr>
              <a:tblGrid>
                <a:gridCol w="1488900"/>
                <a:gridCol w="2277925"/>
                <a:gridCol w="3011350"/>
              </a:tblGrid>
              <a:tr h="474300">
                <a:tc gridSpan="3">
                  <a:txBody>
                    <a:bodyPr/>
                    <a:p>
                      <a:pPr marL="0" lvl="0" indent="0" algn="ctr">
                        <a:spcBef>
                          <a:spcPts val="0"/>
                        </a:spcBef>
                        <a:spcAft>
                          <a:spcPts val="0"/>
                        </a:spcAft>
                        <a:buNone/>
                        <a:defRPr/>
                      </a:pPr>
                      <a:r>
                        <a:rPr lang="en" b="1">
                          <a:solidFill>
                            <a:schemeClr val="lt1"/>
                          </a:solidFill>
                          <a:latin typeface="Roboto"/>
                          <a:ea typeface="Roboto"/>
                          <a:cs typeface="Roboto"/>
                        </a:rPr>
                        <a:t>✍🏽 Actividad de clase: Conceptos y aplicaciones de IA</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1625825">
                <a:tc gridSpan="3">
                  <a:txBody>
                    <a:bodyPr/>
                    <a:p>
                      <a:pPr marL="0" lvl="0" indent="0" algn="ctr">
                        <a:spcBef>
                          <a:spcPts val="0"/>
                        </a:spcBef>
                        <a:spcAft>
                          <a:spcPts val="0"/>
                        </a:spcAft>
                        <a:buNone/>
                        <a:defRPr/>
                      </a:pPr>
                      <a:r>
                        <a:rPr lang="en" sz="1200" b="1">
                          <a:solidFill>
                            <a:srgbClr val="274E13"/>
                          </a:solidFill>
                          <a:latin typeface="Roboto"/>
                          <a:ea typeface="Roboto"/>
                          <a:cs typeface="Roboto"/>
                        </a:rPr>
                        <a:t>Instrucciones: </a:t>
                      </a:r>
                      <a:br>
                        <a:rPr lang="en" sz="1200" b="1">
                          <a:solidFill>
                            <a:srgbClr val="274E13"/>
                          </a:solidFill>
                          <a:latin typeface="Roboto"/>
                          <a:ea typeface="Roboto"/>
                          <a:cs typeface="Roboto"/>
                        </a:rPr>
                      </a:br>
                      <a:br>
                        <a:rPr lang="en" sz="1200" b="1">
                          <a:solidFill>
                            <a:srgbClr val="274E13"/>
                          </a:solidFill>
                          <a:latin typeface="Roboto"/>
                          <a:ea typeface="Roboto"/>
                          <a:cs typeface="Roboto"/>
                        </a:rPr>
                      </a:br>
                      <a:r>
                        <a:rPr lang="en" sz="1000" b="1">
                          <a:solidFill>
                            <a:srgbClr val="274E13"/>
                          </a:solidFill>
                          <a:latin typeface="Roboto"/>
                          <a:ea typeface="Roboto"/>
                          <a:cs typeface="Roboto"/>
                        </a:rPr>
                        <a:t>1. Escribe qué entiendes por inteligencia artificial, machine learning y deep learning.</a:t>
                      </a:r>
                      <a:endParaRPr sz="1000" b="1">
                        <a:solidFill>
                          <a:srgbClr val="274E13"/>
                        </a:solidFill>
                        <a:latin typeface="Roboto"/>
                        <a:ea typeface="Roboto"/>
                        <a:cs typeface="Roboto"/>
                      </a:endParaRPr>
                    </a:p>
                    <a:p>
                      <a:pPr marL="0" lvl="0" indent="0" algn="ctr">
                        <a:spcBef>
                          <a:spcPts val="0"/>
                        </a:spcBef>
                        <a:spcAft>
                          <a:spcPts val="0"/>
                        </a:spcAft>
                        <a:buNone/>
                        <a:defRPr/>
                      </a:pPr>
                      <a:r>
                        <a:rPr lang="en" sz="1000" b="1">
                          <a:solidFill>
                            <a:srgbClr val="274E13"/>
                          </a:solidFill>
                          <a:latin typeface="Roboto"/>
                          <a:ea typeface="Roboto"/>
                          <a:cs typeface="Roboto"/>
                        </a:rPr>
                        <a:t>2. Busca imágenes en Google de cada término y pégalas en la casilla correspondiente.</a:t>
                      </a:r>
                      <a:endParaRPr sz="10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Inteligencia artificial</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¿Qué significa?</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100" i="1">
                          <a:solidFill>
                            <a:srgbClr val="CCCCCC"/>
                          </a:solidFill>
                          <a:latin typeface="Roboto"/>
                          <a:ea typeface="Roboto"/>
                          <a:cs typeface="Roboto"/>
                        </a:rPr>
                        <a:t>Es la ciencia que estudia la forma de imitar el comportamiento e inteligencia humana</a:t>
                      </a:r>
                      <a:endParaRPr sz="1000" b="1">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Imagen</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r h="180592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Machine learning</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000" b="1">
                          <a:solidFill>
                            <a:schemeClr val="dk1"/>
                          </a:solidFill>
                          <a:latin typeface="Roboto"/>
                          <a:ea typeface="Roboto"/>
                          <a:cs typeface="Roboto"/>
                        </a:rPr>
                        <a:t>¿Qué significa?</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100" i="1">
                          <a:solidFill>
                            <a:srgbClr val="CCCCCC"/>
                          </a:solidFill>
                          <a:latin typeface="Roboto"/>
                          <a:ea typeface="Roboto"/>
                          <a:cs typeface="Roboto"/>
                        </a:rPr>
                        <a:t>Conjunto de tècnicas y algoritmos que se usan para la creaciòn de modelos que permiten el aprendizaje de los ordenadores.</a:t>
                      </a:r>
                      <a:endParaRPr sz="1000" b="1">
                        <a:solidFill>
                          <a:schemeClr val="dk1"/>
                        </a:solidFill>
                        <a:latin typeface="Roboto"/>
                        <a:ea typeface="Roboto"/>
                        <a:cs typeface="Roboto"/>
                      </a:endParaRPr>
                    </a:p>
                    <a:p>
                      <a:pPr marL="0" lvl="0" indent="0" algn="l">
                        <a:lnSpc>
                          <a:spcPct val="114999"/>
                        </a:lnSpc>
                        <a:spcBef>
                          <a:spcPts val="0"/>
                        </a:spcBef>
                        <a:spcAft>
                          <a:spcPts val="0"/>
                        </a:spcAft>
                        <a:buNone/>
                        <a:defRPr/>
                      </a:pPr>
                      <a:endParaRPr sz="1000" b="1">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Imagen</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r h="180592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Deep learning</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¿Qué significa?</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100" i="1">
                          <a:solidFill>
                            <a:srgbClr val="CCCCCC"/>
                          </a:solidFill>
                          <a:latin typeface="Roboto"/>
                          <a:ea typeface="Roboto"/>
                          <a:cs typeface="Roboto"/>
                        </a:rPr>
                        <a:t>Una rama del ML orientada al desarrollo de redes neuronales para el aprendizaje de inteligencia artificial</a:t>
                      </a:r>
                      <a:endParaRPr sz="1000" b="1">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Imagen</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bl>
          </a:graphicData>
        </a:graphic>
      </p:graphicFrame>
      <p:pic>
        <p:nvPicPr>
          <p:cNvPr id="1257234916" name=""/>
          <p:cNvPicPr>
            <a:picLocks noChangeAspect="1"/>
          </p:cNvPicPr>
          <p:nvPr/>
        </p:nvPicPr>
        <p:blipFill>
          <a:blip r:embed="rId3"/>
          <a:stretch/>
        </p:blipFill>
        <p:spPr bwMode="auto">
          <a:xfrm flipH="0" flipV="0">
            <a:off x="4530749" y="3492499"/>
            <a:ext cx="2184399" cy="1365249"/>
          </a:xfrm>
          <a:prstGeom prst="rect">
            <a:avLst/>
          </a:prstGeom>
        </p:spPr>
      </p:pic>
      <p:pic>
        <p:nvPicPr>
          <p:cNvPr id="632565239" name=""/>
          <p:cNvPicPr>
            <a:picLocks noChangeAspect="1"/>
          </p:cNvPicPr>
          <p:nvPr/>
        </p:nvPicPr>
        <p:blipFill>
          <a:blip r:embed="rId4"/>
          <a:stretch/>
        </p:blipFill>
        <p:spPr bwMode="auto">
          <a:xfrm flipH="0" flipV="0">
            <a:off x="4668213" y="5344583"/>
            <a:ext cx="1909472" cy="1351847"/>
          </a:xfrm>
          <a:prstGeom prst="rect">
            <a:avLst/>
          </a:prstGeom>
        </p:spPr>
      </p:pic>
      <p:pic>
        <p:nvPicPr>
          <p:cNvPr id="36400486" name=""/>
          <p:cNvPicPr>
            <a:picLocks noChangeAspect="1"/>
          </p:cNvPicPr>
          <p:nvPr/>
        </p:nvPicPr>
        <p:blipFill>
          <a:blip r:embed="rId5"/>
          <a:stretch/>
        </p:blipFill>
        <p:spPr bwMode="auto">
          <a:xfrm flipH="0" flipV="0">
            <a:off x="4424916" y="7113817"/>
            <a:ext cx="2476499" cy="139303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1" name="Google Shape;51;p7"/>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52" name="Google Shape;52;p7"/>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53" name="Google Shape;53;p7"/>
          <p:cNvGraphicFramePr>
            <a:graphicFrameLocks xmlns:a="http://schemas.openxmlformats.org/drawingml/2006/main"/>
          </p:cNvGraphicFramePr>
          <p:nvPr/>
        </p:nvGraphicFramePr>
        <p:xfrm>
          <a:off x="497113" y="922215"/>
          <a:ext cx="3000000" cy="3000000"/>
        </p:xfrm>
        <a:graphic>
          <a:graphicData uri="http://schemas.openxmlformats.org/drawingml/2006/table">
            <a:tbl>
              <a:tblPr firstRow="0" firstCol="0" lastRow="0" lastCol="0" bandRow="0" bandCol="0">
                <a:tableStyleId>{DFD19674-39AA-4541-AF90-2A910814EFB5}</a:tableStyleId>
                <a:noFill/>
              </a:tblPr>
              <a:tblGrid>
                <a:gridCol w="2165175"/>
                <a:gridCol w="1973125"/>
                <a:gridCol w="2639875"/>
              </a:tblGrid>
              <a:tr h="560175">
                <a:tc gridSpan="3">
                  <a:txBody>
                    <a:bodyPr/>
                    <a:p>
                      <a:pPr marL="0" lvl="0" indent="0" algn="ctr">
                        <a:spcBef>
                          <a:spcPts val="0"/>
                        </a:spcBef>
                        <a:spcAft>
                          <a:spcPts val="0"/>
                        </a:spcAft>
                        <a:buNone/>
                        <a:defRPr/>
                      </a:pPr>
                      <a:r>
                        <a:rPr lang="en" b="1">
                          <a:solidFill>
                            <a:srgbClr val="FFFFFF"/>
                          </a:solidFill>
                          <a:latin typeface="Roboto"/>
                          <a:ea typeface="Roboto"/>
                          <a:cs typeface="Roboto"/>
                        </a:rPr>
                        <a:t>⚡Retos módulo 1 - Fundamentos de IA (Parte 2)</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521575">
                <a:tc>
                  <a:txBody>
                    <a:bodyPr/>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Clase/Tema</a:t>
                      </a:r>
                      <a:endParaRPr sz="12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Reto por clase</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spcBef>
                          <a:spcPts val="0"/>
                        </a:spcBef>
                        <a:spcAft>
                          <a:spcPts val="0"/>
                        </a:spcAft>
                        <a:buNone/>
                        <a:defRPr/>
                      </a:pPr>
                      <a:r>
                        <a:rPr lang="en" sz="1200" b="1">
                          <a:solidFill>
                            <a:srgbClr val="274E13"/>
                          </a:solidFill>
                          <a:latin typeface="Roboto"/>
                          <a:ea typeface="Roboto"/>
                          <a:cs typeface="Roboto"/>
                        </a:rPr>
                        <a:t>Respuestas</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274E13"/>
                      </a:solidFill>
                    </a:lnB>
                  </a:tcPr>
                </a:tc>
              </a:tr>
              <a:tr h="229142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Conceptos y aplicaciones de IA</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La realidad de la IA</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latin typeface="Roboto"/>
                          <a:ea typeface="Roboto"/>
                          <a:cs typeface="Roboto"/>
                        </a:rPr>
                        <a:t>Instrucciones:</a:t>
                      </a: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Evalúa los conceptos que escribiste en la actividad de la clase contra los que realmente son.</a:t>
                      </a:r>
                      <a:endParaRPr sz="1000">
                        <a:latin typeface="Roboto"/>
                        <a:ea typeface="Roboto"/>
                        <a:cs typeface="Roboto"/>
                      </a:endParaRPr>
                    </a:p>
                    <a:p>
                      <a:pPr marL="0" lvl="0" indent="0" algn="l">
                        <a:lnSpc>
                          <a:spcPct val="114999"/>
                        </a:lnSpc>
                        <a:spcBef>
                          <a:spcPts val="0"/>
                        </a:spcBef>
                        <a:spcAft>
                          <a:spcPts val="0"/>
                        </a:spcAft>
                        <a:buNone/>
                        <a:defRPr/>
                      </a:pP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Comenta qué tan diferente fue de los conceptos reales.</a:t>
                      </a:r>
                      <a:endParaRPr sz="1000">
                        <a:latin typeface="Roboto"/>
                        <a:ea typeface="Roboto"/>
                        <a:cs typeface="Roboto"/>
                      </a:endParaRPr>
                    </a:p>
                  </a:txBody>
                  <a:tcPr marL="63500" marR="63500" marT="63500" marB="63500">
                    <a:lnL w="12700" algn="ctr">
                      <a:solidFill>
                        <a:srgbClr val="38761D"/>
                      </a:solidFill>
                    </a:lnL>
                    <a:lnR w="12700" algn="ctr">
                      <a:solidFill>
                        <a:srgbClr val="274E13"/>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100" i="1">
                          <a:solidFill>
                            <a:srgbClr val="CCCCCC"/>
                          </a:solidFill>
                          <a:latin typeface="Roboto"/>
                          <a:ea typeface="Roboto"/>
                          <a:cs typeface="Roboto"/>
                        </a:rPr>
                        <a:t>Acertè en algunos puntos, y ya me quedò con màs claridad estos conceptos en lo que tenìa que reforzar.</a:t>
                      </a:r>
                      <a:endParaRPr sz="1100" i="1">
                        <a:solidFill>
                          <a:srgbClr val="CCCCCC"/>
                        </a:solidFill>
                        <a:latin typeface="Roboto"/>
                        <a:ea typeface="Roboto"/>
                        <a:cs typeface="Roboto"/>
                      </a:endParaRPr>
                    </a:p>
                  </a:txBody>
                  <a:tcPr marL="63500" marR="63500" marT="63500" marB="63500">
                    <a:lnL w="12700" algn="ctr">
                      <a:solidFill>
                        <a:srgbClr val="274E13"/>
                      </a:solidFill>
                    </a:lnL>
                    <a:lnR w="12700" algn="ctr">
                      <a:solidFill>
                        <a:srgbClr val="274E13"/>
                      </a:solidFill>
                    </a:lnR>
                    <a:lnT w="12700" algn="ctr">
                      <a:solidFill>
                        <a:srgbClr val="274E13"/>
                      </a:solidFill>
                    </a:lnT>
                    <a:lnB w="12700" algn="ctr">
                      <a:solidFill>
                        <a:srgbClr val="274E13"/>
                      </a:solidFill>
                    </a:lnB>
                  </a:tcPr>
                </a:tc>
              </a:tr>
              <a:tr h="229142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¿Cómo funciona el machine learning?</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Usos de machine learning</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latin typeface="Roboto"/>
                          <a:ea typeface="Roboto"/>
                          <a:cs typeface="Roboto"/>
                        </a:rPr>
                        <a:t>Instrucciones:</a:t>
                      </a: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Busca un problema de tu trabajo o vida diaria que creas puede resolverse con machine learning.</a:t>
                      </a:r>
                      <a:endParaRPr sz="1000">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100" i="1">
                          <a:solidFill>
                            <a:srgbClr val="CCCCCC"/>
                          </a:solidFill>
                          <a:latin typeface="Roboto"/>
                          <a:ea typeface="Roboto"/>
                          <a:cs typeface="Roboto"/>
                        </a:rPr>
                        <a:t>Clasificar y diagnosticar las enfermedades que sufre el banano.</a:t>
                      </a:r>
                      <a:endParaRPr sz="1100" i="1">
                        <a:solidFill>
                          <a:srgbClr val="D9D9D9"/>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274E13"/>
                      </a:solidFill>
                    </a:lnT>
                    <a:lnB w="12700" algn="ctr">
                      <a:solidFill>
                        <a:srgbClr val="38761D"/>
                      </a:solidFill>
                    </a:lnB>
                  </a:tcPr>
                </a:tc>
              </a:tr>
              <a:tr h="229142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Casos de éxito y áreas de oportunidad con IA en la industria y empresas</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Mejoras con IA</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solidFill>
                            <a:schemeClr val="dk1"/>
                          </a:solidFill>
                          <a:latin typeface="Roboto"/>
                          <a:ea typeface="Roboto"/>
                          <a:cs typeface="Roboto"/>
                        </a:rPr>
                        <a:t>Instrucciones:</a:t>
                      </a: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solidFill>
                            <a:schemeClr val="dk1"/>
                          </a:solidFill>
                          <a:latin typeface="Roboto"/>
                          <a:ea typeface="Roboto"/>
                          <a:cs typeface="Roboto"/>
                        </a:rPr>
                        <a:t>Escribe un caso donde</a:t>
                      </a: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solidFill>
                            <a:schemeClr val="dk1"/>
                          </a:solidFill>
                          <a:latin typeface="Roboto"/>
                          <a:ea typeface="Roboto"/>
                          <a:cs typeface="Roboto"/>
                        </a:rPr>
                        <a:t>a) Se pueda mejorar la IA para un uso más positivo.</a:t>
                      </a:r>
                      <a:endParaRPr sz="1000">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solidFill>
                            <a:schemeClr val="dk1"/>
                          </a:solidFill>
                          <a:latin typeface="Roboto"/>
                          <a:ea typeface="Roboto"/>
                          <a:cs typeface="Roboto"/>
                        </a:rPr>
                        <a:t>b) O un caso donde la IA pueda mejorar la vida cotidiana.</a:t>
                      </a:r>
                      <a:endParaRPr sz="1000" b="1">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100" i="1">
                          <a:solidFill>
                            <a:srgbClr val="CCCCCC"/>
                          </a:solidFill>
                          <a:latin typeface="Roboto"/>
                          <a:ea typeface="Roboto"/>
                          <a:cs typeface="Roboto"/>
                        </a:rPr>
                        <a:t>En la clasificaciòn y detecciòn temprana de emferdades crònicas para como el càncer para la aplicaciòn de tratamientos desde una fase temprana de la enfermedad.</a:t>
                      </a:r>
                      <a:endParaRPr lang="en" sz="1100" i="1">
                        <a:solidFill>
                          <a:srgbClr val="CCCCCC"/>
                        </a:solidFill>
                        <a:latin typeface="Roboto"/>
                        <a:ea typeface="Roboto"/>
                        <a:cs typeface="Roboto"/>
                      </a:endParaRPr>
                    </a:p>
                    <a:p>
                      <a:pPr marL="0" lvl="0" indent="0" algn="l">
                        <a:lnSpc>
                          <a:spcPct val="114999"/>
                        </a:lnSpc>
                        <a:spcBef>
                          <a:spcPts val="0"/>
                        </a:spcBef>
                        <a:spcAft>
                          <a:spcPts val="0"/>
                        </a:spcAft>
                        <a:buNone/>
                        <a:defRPr/>
                      </a:pPr>
                      <a:endParaRPr sz="1100" i="1">
                        <a:solidFill>
                          <a:srgbClr val="D9D9D9"/>
                        </a:solidFill>
                        <a:latin typeface="Roboto"/>
                        <a:ea typeface="Roboto"/>
                        <a:cs typeface="Roboto"/>
                      </a:endParaRPr>
                    </a:p>
                    <a:p>
                      <a:pPr marL="0" lvl="0" indent="0" algn="l">
                        <a:lnSpc>
                          <a:spcPct val="114999"/>
                        </a:lnSpc>
                        <a:spcBef>
                          <a:spcPts val="0"/>
                        </a:spcBef>
                        <a:spcAft>
                          <a:spcPts val="0"/>
                        </a:spcAft>
                        <a:buNone/>
                        <a:defRPr/>
                      </a:pPr>
                      <a:r>
                        <a:rPr lang="en" sz="1100" i="1">
                          <a:solidFill>
                            <a:srgbClr val="CCCCCC"/>
                          </a:solidFill>
                          <a:latin typeface="Roboto"/>
                          <a:ea typeface="Roboto"/>
                          <a:cs typeface="Roboto"/>
                        </a:rPr>
                        <a:t>En la elaboraciòn de reportes financieros para tener una mejor comprensiòn de las finanzas de una de uina familia.</a:t>
                      </a:r>
                      <a:endParaRPr sz="1100" i="1">
                        <a:solidFill>
                          <a:srgbClr val="D9D9D9"/>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8" name="Google Shape;58;p8"/>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59" name="Google Shape;59;p8"/>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60" name="Google Shape;60;p8"/>
          <p:cNvGraphicFramePr>
            <a:graphicFrameLocks xmlns:a="http://schemas.openxmlformats.org/drawingml/2006/main"/>
          </p:cNvGraphicFramePr>
          <p:nvPr/>
        </p:nvGraphicFramePr>
        <p:xfrm>
          <a:off x="497100" y="1162050"/>
          <a:ext cx="3000000" cy="3000000"/>
        </p:xfrm>
        <a:graphic>
          <a:graphicData uri="http://schemas.openxmlformats.org/drawingml/2006/table">
            <a:tbl>
              <a:tblPr firstRow="0" firstCol="0" lastRow="0" lastCol="0" bandRow="0" bandCol="0">
                <a:tableStyleId>{DFD19674-39AA-4541-AF90-2A910814EFB5}</a:tableStyleId>
                <a:noFill/>
              </a:tblPr>
              <a:tblGrid>
                <a:gridCol w="1841325"/>
                <a:gridCol w="1925500"/>
                <a:gridCol w="3011350"/>
              </a:tblGrid>
              <a:tr h="474300">
                <a:tc gridSpan="3">
                  <a:txBody>
                    <a:bodyPr/>
                    <a:p>
                      <a:pPr marL="0" lvl="0" indent="0" algn="ctr">
                        <a:spcBef>
                          <a:spcPts val="0"/>
                        </a:spcBef>
                        <a:spcAft>
                          <a:spcPts val="0"/>
                        </a:spcAft>
                        <a:buNone/>
                        <a:defRPr/>
                      </a:pPr>
                      <a:r>
                        <a:rPr lang="en" b="1">
                          <a:solidFill>
                            <a:schemeClr val="lt1"/>
                          </a:solidFill>
                          <a:latin typeface="Roboto"/>
                          <a:ea typeface="Roboto"/>
                          <a:cs typeface="Roboto"/>
                        </a:rPr>
                        <a:t>🤔</a:t>
                      </a:r>
                      <a:r>
                        <a:rPr lang="en" b="1">
                          <a:solidFill>
                            <a:schemeClr val="lt1"/>
                          </a:solidFill>
                          <a:latin typeface="Roboto"/>
                          <a:ea typeface="Roboto"/>
                          <a:cs typeface="Roboto"/>
                        </a:rPr>
                        <a:t> Reflexiones </a:t>
                      </a:r>
                      <a:r>
                        <a:rPr lang="en" b="1">
                          <a:solidFill>
                            <a:schemeClr val="lt1"/>
                          </a:solidFill>
                          <a:latin typeface="Roboto"/>
                          <a:ea typeface="Roboto"/>
                          <a:cs typeface="Roboto"/>
                        </a:rPr>
                        <a:t>módulo 1 - Fundamentos de IA </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1058175">
                <a:tc gridSpan="3">
                  <a:txBody>
                    <a:bodyPr/>
                    <a:p>
                      <a:pPr marL="0" lvl="0" indent="0" algn="ctr">
                        <a:spcBef>
                          <a:spcPts val="0"/>
                        </a:spcBef>
                        <a:spcAft>
                          <a:spcPts val="0"/>
                        </a:spcAft>
                        <a:buNone/>
                        <a:defRPr/>
                      </a:pPr>
                      <a:r>
                        <a:rPr lang="en" sz="1200" b="1">
                          <a:solidFill>
                            <a:srgbClr val="274E13"/>
                          </a:solidFill>
                          <a:latin typeface="Roboto"/>
                          <a:ea typeface="Roboto"/>
                          <a:cs typeface="Roboto"/>
                        </a:rPr>
                        <a:t>Reflexiona sobre las siguientes preguntas y escribe tus reflexiones debajo</a:t>
                      </a:r>
                      <a:r>
                        <a:rPr lang="en" sz="1200" b="1">
                          <a:solidFill>
                            <a:srgbClr val="274E13"/>
                          </a:solidFill>
                          <a:latin typeface="Roboto"/>
                          <a:ea typeface="Roboto"/>
                          <a:cs typeface="Roboto"/>
                        </a:rPr>
                        <a:t>: </a:t>
                      </a:r>
                      <a:endParaRPr sz="1200" b="1">
                        <a:solidFill>
                          <a:srgbClr val="274E13"/>
                        </a:solidFill>
                        <a:latin typeface="Roboto"/>
                        <a:ea typeface="Roboto"/>
                        <a:cs typeface="Roboto"/>
                      </a:endParaRPr>
                    </a:p>
                    <a:p>
                      <a:pPr marL="0" lvl="0" indent="0" algn="ctr">
                        <a:spcBef>
                          <a:spcPts val="0"/>
                        </a:spcBef>
                        <a:spcAft>
                          <a:spcPts val="0"/>
                        </a:spcAft>
                        <a:buNone/>
                        <a:defRPr/>
                      </a:pPr>
                      <a:endParaRPr sz="1200" b="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¿Cómo impacta de manera positiva la inteligencia artificial a tu entorno?</a:t>
                      </a:r>
                      <a:endParaRPr sz="1000" b="1" i="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¿Ves un potencial uso de IA en tu vida?</a:t>
                      </a:r>
                      <a:endParaRPr sz="1000" b="1" i="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¿Qué más te gustaría o necesitas aprender de IA?</a:t>
                      </a:r>
                      <a:endParaRPr sz="1000" b="1" i="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rowSpan="2" gridSpan="3">
                  <a:txBody>
                    <a:bodyPr/>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En la aceleraciòn de tareas repetitivas y en el enfoque de creatividad y soluciòn de problemas.</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Sì, porque es una nueva herramienta que sabiendola usar puede mejorar la calidad de vida de las `personas.</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El còmo funciona, y en que campos se puede aplicar.</a:t>
                      </a:r>
                      <a:endParaRPr lang="en" sz="1100" i="1">
                        <a:solidFill>
                          <a:srgbClr val="CCCCCC"/>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100" i="1">
                        <a:solidFill>
                          <a:srgbClr val="D9D9D9"/>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gridSpan="3" vMerge="1">
                  <a:txBody>
                    <a:bodyPr/>
                    <a:p>
                      <a:pPr>
                        <a:defRPr/>
                      </a:pPr>
                      <a:endParaRPr/>
                    </a:p>
                  </a:txBody>
                  <a:tcPr/>
                </a:tc>
                <a:tc hMerge="1" vMerge="1">
                  <a:txBody>
                    <a:bodyPr/>
                    <a:p>
                      <a:endParaRPr/>
                    </a:p>
                  </a:txBody>
                </a:tc>
                <a:tc hMerge="1" vMerge="1">
                  <a:txBody>
                    <a:bodyPr/>
                    <a:p>
                      <a:endParaRPr/>
                    </a:p>
                  </a:txBody>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5" name="Google Shape;65;p9"/>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66" name="Google Shape;66;p9"/>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67" name="Google Shape;67;p9"/>
          <p:cNvGraphicFramePr>
            <a:graphicFrameLocks xmlns:a="http://schemas.openxmlformats.org/drawingml/2006/main"/>
          </p:cNvGraphicFramePr>
          <p:nvPr/>
        </p:nvGraphicFramePr>
        <p:xfrm>
          <a:off x="497113" y="922215"/>
          <a:ext cx="3000000" cy="3000000"/>
        </p:xfrm>
        <a:graphic>
          <a:graphicData uri="http://schemas.openxmlformats.org/drawingml/2006/table">
            <a:tbl>
              <a:tblPr firstRow="0" firstCol="0" lastRow="0" lastCol="0" bandRow="0" bandCol="0">
                <a:tableStyleId>{DFD19674-39AA-4541-AF90-2A910814EFB5}</a:tableStyleId>
                <a:noFill/>
              </a:tblPr>
              <a:tblGrid>
                <a:gridCol w="2660475"/>
                <a:gridCol w="2230300"/>
                <a:gridCol w="1887400"/>
              </a:tblGrid>
              <a:tr h="757100">
                <a:tc gridSpan="3">
                  <a:txBody>
                    <a:bodyPr/>
                    <a:p>
                      <a:pPr marL="0" lvl="0" indent="0" algn="ctr">
                        <a:spcBef>
                          <a:spcPts val="0"/>
                        </a:spcBef>
                        <a:spcAft>
                          <a:spcPts val="0"/>
                        </a:spcAft>
                        <a:buNone/>
                        <a:defRPr/>
                      </a:pPr>
                      <a:r>
                        <a:rPr lang="en" b="1">
                          <a:solidFill>
                            <a:srgbClr val="FFFFFF"/>
                          </a:solidFill>
                          <a:latin typeface="Roboto"/>
                          <a:ea typeface="Roboto"/>
                          <a:cs typeface="Roboto"/>
                        </a:rPr>
                        <a:t>⚡Retos módulo 2 - </a:t>
                      </a:r>
                      <a:r>
                        <a:rPr lang="en" b="1">
                          <a:solidFill>
                            <a:srgbClr val="FFFFFF"/>
                          </a:solidFill>
                          <a:latin typeface="Roboto"/>
                          <a:ea typeface="Roboto"/>
                          <a:cs typeface="Roboto"/>
                        </a:rPr>
                        <a:t>Deep learning: IA a profundidad</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704925">
                <a:tc>
                  <a:txBody>
                    <a:bodyPr/>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Clase/Tema</a:t>
                      </a:r>
                      <a:endParaRPr sz="12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lnSpc>
                          <a:spcPct val="114999"/>
                        </a:lnSpc>
                        <a:spcBef>
                          <a:spcPts val="0"/>
                        </a:spcBef>
                        <a:spcAft>
                          <a:spcPts val="0"/>
                        </a:spcAft>
                        <a:buNone/>
                        <a:defRPr/>
                      </a:pPr>
                      <a:endParaRPr sz="1200" b="1">
                        <a:solidFill>
                          <a:srgbClr val="274E13"/>
                        </a:solidFill>
                        <a:latin typeface="Roboto"/>
                        <a:ea typeface="Roboto"/>
                        <a:cs typeface="Roboto"/>
                      </a:endParaRPr>
                    </a:p>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Reto por clase</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spcBef>
                          <a:spcPts val="0"/>
                        </a:spcBef>
                        <a:spcAft>
                          <a:spcPts val="0"/>
                        </a:spcAft>
                        <a:buNone/>
                        <a:defRPr/>
                      </a:pPr>
                      <a:endParaRPr sz="1200" b="1">
                        <a:solidFill>
                          <a:srgbClr val="274E13"/>
                        </a:solidFill>
                        <a:latin typeface="Roboto"/>
                        <a:ea typeface="Roboto"/>
                        <a:cs typeface="Roboto"/>
                      </a:endParaRPr>
                    </a:p>
                    <a:p>
                      <a:pPr marL="0" lvl="0" indent="0" algn="ctr">
                        <a:spcBef>
                          <a:spcPts val="0"/>
                        </a:spcBef>
                        <a:spcAft>
                          <a:spcPts val="0"/>
                        </a:spcAft>
                        <a:buNone/>
                        <a:defRPr/>
                      </a:pPr>
                      <a:r>
                        <a:rPr lang="en" sz="1200" b="1">
                          <a:solidFill>
                            <a:srgbClr val="274E13"/>
                          </a:solidFill>
                          <a:latin typeface="Roboto"/>
                          <a:ea typeface="Roboto"/>
                          <a:cs typeface="Roboto"/>
                        </a:rPr>
                        <a:t>Respuestas</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274E13"/>
                      </a:solidFill>
                    </a:lnB>
                  </a:tcPr>
                </a:tc>
              </a:tr>
              <a:tr h="309697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¿Cuándo utilizar y cuándo NO deep learning?</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¿Deep learning en lugar de machine learning?</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latin typeface="Roboto"/>
                          <a:ea typeface="Roboto"/>
                          <a:cs typeface="Roboto"/>
                        </a:rPr>
                        <a:t>Instrucciones:</a:t>
                      </a: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De tu respuesta del reto de la clase </a:t>
                      </a:r>
                      <a:r>
                        <a:rPr lang="en" sz="1000" b="1" i="1">
                          <a:latin typeface="Roboto"/>
                          <a:ea typeface="Roboto"/>
                          <a:cs typeface="Roboto"/>
                        </a:rPr>
                        <a:t>¿Cómo funciona el machine learning?</a:t>
                      </a:r>
                      <a:r>
                        <a:rPr lang="en" sz="1000">
                          <a:latin typeface="Roboto"/>
                          <a:ea typeface="Roboto"/>
                          <a:cs typeface="Roboto"/>
                        </a:rPr>
                        <a:t>, ¿crees que en ese problema sería mejor utilizar deep learning?</a:t>
                      </a:r>
                      <a:endParaRPr sz="1000">
                        <a:latin typeface="Roboto"/>
                        <a:ea typeface="Roboto"/>
                        <a:cs typeface="Roboto"/>
                      </a:endParaRPr>
                    </a:p>
                  </a:txBody>
                  <a:tcPr marL="63500" marR="63500" marT="63500" marB="63500">
                    <a:lnL w="12700" algn="ctr">
                      <a:solidFill>
                        <a:srgbClr val="38761D"/>
                      </a:solidFill>
                    </a:lnL>
                    <a:lnR w="12700" algn="ctr">
                      <a:solidFill>
                        <a:srgbClr val="274E13"/>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100" i="1">
                          <a:solidFill>
                            <a:srgbClr val="CCCCCC"/>
                          </a:solidFill>
                          <a:latin typeface="Roboto"/>
                          <a:ea typeface="Roboto"/>
                          <a:cs typeface="Roboto"/>
                        </a:rPr>
                        <a:t>Si, ya que utilizarìa una gran cantidad de datos como imagenes para la clasificaciòn de enfermedades del banano.</a:t>
                      </a:r>
                      <a:endParaRPr sz="1100" i="1">
                        <a:solidFill>
                          <a:srgbClr val="CCCCCC"/>
                        </a:solidFill>
                        <a:latin typeface="Roboto"/>
                        <a:ea typeface="Roboto"/>
                        <a:cs typeface="Roboto"/>
                      </a:endParaRPr>
                    </a:p>
                  </a:txBody>
                  <a:tcPr marL="63500" marR="63500" marT="63500" marB="63500">
                    <a:lnL w="12700" algn="ctr">
                      <a:solidFill>
                        <a:srgbClr val="274E13"/>
                      </a:solidFill>
                    </a:lnL>
                    <a:lnR w="12700" algn="ctr">
                      <a:solidFill>
                        <a:srgbClr val="274E13"/>
                      </a:solidFill>
                    </a:lnR>
                    <a:lnT w="12700" algn="ctr">
                      <a:solidFill>
                        <a:srgbClr val="274E13"/>
                      </a:solidFill>
                    </a:lnT>
                    <a:lnB w="12700" algn="ctr">
                      <a:solidFill>
                        <a:srgbClr val="274E13"/>
                      </a:solidFill>
                    </a:lnB>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2" name="Google Shape;72;p10"/>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73" name="Google Shape;73;p10"/>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74" name="Google Shape;74;p10"/>
          <p:cNvGraphicFramePr>
            <a:graphicFrameLocks xmlns:a="http://schemas.openxmlformats.org/drawingml/2006/main"/>
          </p:cNvGraphicFramePr>
          <p:nvPr/>
        </p:nvGraphicFramePr>
        <p:xfrm>
          <a:off x="497100" y="1162050"/>
          <a:ext cx="3000000" cy="3000000"/>
        </p:xfrm>
        <a:graphic>
          <a:graphicData uri="http://schemas.openxmlformats.org/drawingml/2006/table">
            <a:tbl>
              <a:tblPr firstRow="0" firstCol="0" lastRow="0" lastCol="0" bandRow="0" bandCol="0">
                <a:tableStyleId>{DFD19674-39AA-4541-AF90-2A910814EFB5}</a:tableStyleId>
                <a:noFill/>
              </a:tblPr>
              <a:tblGrid>
                <a:gridCol w="1841325"/>
                <a:gridCol w="1925500"/>
                <a:gridCol w="3011350"/>
              </a:tblGrid>
              <a:tr h="474300">
                <a:tc gridSpan="3">
                  <a:txBody>
                    <a:bodyPr/>
                    <a:p>
                      <a:pPr marL="0" lvl="0" indent="0" algn="ctr">
                        <a:spcBef>
                          <a:spcPts val="0"/>
                        </a:spcBef>
                        <a:spcAft>
                          <a:spcPts val="0"/>
                        </a:spcAft>
                        <a:buNone/>
                        <a:defRPr/>
                      </a:pPr>
                      <a:r>
                        <a:rPr lang="en" b="1">
                          <a:solidFill>
                            <a:schemeClr val="lt1"/>
                          </a:solidFill>
                          <a:latin typeface="Roboto"/>
                          <a:ea typeface="Roboto"/>
                          <a:cs typeface="Roboto"/>
                        </a:rPr>
                        <a:t>🤔 Reflexiones módulo 2 - </a:t>
                      </a:r>
                      <a:r>
                        <a:rPr lang="en" b="1">
                          <a:solidFill>
                            <a:schemeClr val="lt1"/>
                          </a:solidFill>
                          <a:latin typeface="Roboto"/>
                          <a:ea typeface="Roboto"/>
                          <a:cs typeface="Roboto"/>
                        </a:rPr>
                        <a:t>Deep learning: IA a profundidad</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1058175">
                <a:tc gridSpan="3">
                  <a:txBody>
                    <a:bodyPr/>
                    <a:p>
                      <a:pPr marL="0" lvl="0" indent="0" algn="ctr">
                        <a:spcBef>
                          <a:spcPts val="0"/>
                        </a:spcBef>
                        <a:spcAft>
                          <a:spcPts val="0"/>
                        </a:spcAft>
                        <a:buNone/>
                        <a:defRPr/>
                      </a:pPr>
                      <a:r>
                        <a:rPr lang="en" sz="1200" b="1">
                          <a:solidFill>
                            <a:srgbClr val="274E13"/>
                          </a:solidFill>
                          <a:latin typeface="Roboto"/>
                          <a:ea typeface="Roboto"/>
                          <a:cs typeface="Roboto"/>
                        </a:rPr>
                        <a:t>Reflexiona sobre las siguientes preguntas y escribe tus reflexiones debajo: </a:t>
                      </a:r>
                      <a:endParaRPr sz="1200" b="1">
                        <a:solidFill>
                          <a:srgbClr val="274E13"/>
                        </a:solidFill>
                        <a:latin typeface="Roboto"/>
                        <a:ea typeface="Roboto"/>
                        <a:cs typeface="Roboto"/>
                      </a:endParaRPr>
                    </a:p>
                    <a:p>
                      <a:pPr marL="0" lvl="0" indent="0" algn="ctr">
                        <a:spcBef>
                          <a:spcPts val="0"/>
                        </a:spcBef>
                        <a:spcAft>
                          <a:spcPts val="0"/>
                        </a:spcAft>
                        <a:buNone/>
                        <a:defRPr/>
                      </a:pPr>
                      <a:endParaRPr sz="1200" b="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¿Qué tan impactante es la diferencia entre machine learning y deep learning?</a:t>
                      </a:r>
                      <a:endParaRPr sz="1000" b="1" i="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¿Consideras que en tu día a día hay presencia de tecnologías que usan deep learning por debajo sin darte cuenta?</a:t>
                      </a:r>
                      <a:endParaRPr sz="1000" b="1" i="1">
                        <a:solidFill>
                          <a:srgbClr val="274E13"/>
                        </a:solidFill>
                        <a:latin typeface="Roboto"/>
                        <a:ea typeface="Roboto"/>
                        <a:cs typeface="Roboto"/>
                      </a:endParaRPr>
                    </a:p>
                    <a:p>
                      <a:pPr marL="0" lvl="0" indent="0" algn="ctr">
                        <a:spcBef>
                          <a:spcPts val="0"/>
                        </a:spcBef>
                        <a:spcAft>
                          <a:spcPts val="0"/>
                        </a:spcAft>
                        <a:buNone/>
                        <a:defRPr/>
                      </a:pPr>
                      <a:r>
                        <a:rPr lang="en" sz="1000" b="1" i="1">
                          <a:solidFill>
                            <a:srgbClr val="274E13"/>
                          </a:solidFill>
                          <a:latin typeface="Roboto"/>
                          <a:ea typeface="Roboto"/>
                          <a:cs typeface="Roboto"/>
                        </a:rPr>
                        <a:t>¿Qué más te gustaría o necesitas aprender de deep learning?</a:t>
                      </a:r>
                      <a:endParaRPr sz="1000" b="1" i="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rowSpan="2" gridSpan="3">
                  <a:txBody>
                    <a:bodyPr/>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En que en el ML se encarga de resolver problemas màs sencillos, con conjuntos de datos màs pequeños y en uso de algoritmos menos complejos, En el DL, se utiliza para problemas complejos, con una gran cantidad de datos que se utilizan en algoritmos con redes neuonales multicapa, ademàs de que la efectividad de estos algoritmos dependerà del poder computacional disponible.</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Sì, especialmente en el uso de herramientas como ChatGPT, Stable Diffusion, entre otros.</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Clr>
                          <a:schemeClr val="dk1"/>
                        </a:buClr>
                        <a:buSzPts val="1100"/>
                        <a:buFont typeface="Arial"/>
                        <a:buAutoNum type="arabicParenR"/>
                        <a:defRPr/>
                      </a:pPr>
                      <a:r>
                        <a:rPr lang="en" sz="1100" i="1">
                          <a:solidFill>
                            <a:srgbClr val="CCCCCC"/>
                          </a:solidFill>
                          <a:latin typeface="Roboto"/>
                          <a:ea typeface="Roboto"/>
                          <a:cs typeface="Roboto"/>
                        </a:rPr>
                        <a:t>Como utilizar estos algoritmos para la resoluciòn de algùn problema complejo.</a:t>
                      </a:r>
                      <a:endParaRPr lang="en" sz="1100" i="1">
                        <a:solidFill>
                          <a:srgbClr val="D9D9D9"/>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1805925">
                <a:tc gridSpan="3" vMerge="1">
                  <a:txBody>
                    <a:bodyPr/>
                    <a:p>
                      <a:pPr>
                        <a:defRPr/>
                      </a:pPr>
                      <a:endParaRPr/>
                    </a:p>
                  </a:txBody>
                  <a:tcPr/>
                </a:tc>
                <a:tc hMerge="1" vMerge="1">
                  <a:txBody>
                    <a:bodyPr/>
                    <a:p>
                      <a:endParaRPr/>
                    </a:p>
                  </a:txBody>
                </a:tc>
                <a:tc hMerge="1" vMerge="1">
                  <a:txBody>
                    <a:bodyPr/>
                    <a:p>
                      <a:endParaRPr/>
                    </a:p>
                  </a:txBody>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9" name="Google Shape;79;p11"/>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80" name="Google Shape;80;p11"/>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81" name="Google Shape;81;p11"/>
          <p:cNvGraphicFramePr>
            <a:graphicFrameLocks xmlns:a="http://schemas.openxmlformats.org/drawingml/2006/main"/>
          </p:cNvGraphicFramePr>
          <p:nvPr/>
        </p:nvGraphicFramePr>
        <p:xfrm>
          <a:off x="497113" y="922215"/>
          <a:ext cx="3000000" cy="3000000"/>
        </p:xfrm>
        <a:graphic>
          <a:graphicData uri="http://schemas.openxmlformats.org/drawingml/2006/table">
            <a:tbl>
              <a:tblPr firstRow="0" firstCol="0" lastRow="0" lastCol="0" bandRow="0" bandCol="0">
                <a:tableStyleId>{DFD19674-39AA-4541-AF90-2A910814EFB5}</a:tableStyleId>
                <a:noFill/>
              </a:tblPr>
              <a:tblGrid>
                <a:gridCol w="2660475"/>
                <a:gridCol w="2230300"/>
                <a:gridCol w="1887400"/>
              </a:tblGrid>
              <a:tr h="757100">
                <a:tc gridSpan="3">
                  <a:txBody>
                    <a:bodyPr/>
                    <a:p>
                      <a:pPr marL="0" lvl="0" indent="0" algn="ctr">
                        <a:spcBef>
                          <a:spcPts val="0"/>
                        </a:spcBef>
                        <a:spcAft>
                          <a:spcPts val="0"/>
                        </a:spcAft>
                        <a:buNone/>
                        <a:defRPr/>
                      </a:pPr>
                      <a:r>
                        <a:rPr lang="en" b="1">
                          <a:solidFill>
                            <a:srgbClr val="FFFFFF"/>
                          </a:solidFill>
                          <a:latin typeface="Roboto"/>
                          <a:ea typeface="Roboto"/>
                          <a:cs typeface="Roboto"/>
                        </a:rPr>
                        <a:t>⚡Retos módulo 3 - Inteligencia artificial aplicada (Parte 1)</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704925">
                <a:tc>
                  <a:txBody>
                    <a:bodyPr/>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Clase/Tema</a:t>
                      </a:r>
                      <a:endParaRPr sz="12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lnSpc>
                          <a:spcPct val="114999"/>
                        </a:lnSpc>
                        <a:spcBef>
                          <a:spcPts val="0"/>
                        </a:spcBef>
                        <a:spcAft>
                          <a:spcPts val="0"/>
                        </a:spcAft>
                        <a:buNone/>
                        <a:defRPr/>
                      </a:pPr>
                      <a:endParaRPr sz="1200" b="1">
                        <a:solidFill>
                          <a:srgbClr val="274E13"/>
                        </a:solidFill>
                        <a:latin typeface="Roboto"/>
                        <a:ea typeface="Roboto"/>
                        <a:cs typeface="Roboto"/>
                      </a:endParaRPr>
                    </a:p>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Reto por clase</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spcBef>
                          <a:spcPts val="0"/>
                        </a:spcBef>
                        <a:spcAft>
                          <a:spcPts val="0"/>
                        </a:spcAft>
                        <a:buNone/>
                        <a:defRPr/>
                      </a:pPr>
                      <a:endParaRPr sz="1200" b="1">
                        <a:solidFill>
                          <a:srgbClr val="274E13"/>
                        </a:solidFill>
                        <a:latin typeface="Roboto"/>
                        <a:ea typeface="Roboto"/>
                        <a:cs typeface="Roboto"/>
                      </a:endParaRPr>
                    </a:p>
                    <a:p>
                      <a:pPr marL="0" lvl="0" indent="0" algn="ctr">
                        <a:spcBef>
                          <a:spcPts val="0"/>
                        </a:spcBef>
                        <a:spcAft>
                          <a:spcPts val="0"/>
                        </a:spcAft>
                        <a:buNone/>
                        <a:defRPr/>
                      </a:pPr>
                      <a:r>
                        <a:rPr lang="en" sz="1200" b="1">
                          <a:solidFill>
                            <a:srgbClr val="274E13"/>
                          </a:solidFill>
                          <a:latin typeface="Roboto"/>
                          <a:ea typeface="Roboto"/>
                          <a:cs typeface="Roboto"/>
                        </a:rPr>
                        <a:t>Respuestas</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274E13"/>
                      </a:solidFill>
                    </a:lnB>
                  </a:tcPr>
                </a:tc>
              </a:tr>
              <a:tr h="309697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Procesamiento de lenguaje natural: PLN</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Tareas de PLN en tus apps favoritas</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latin typeface="Roboto"/>
                          <a:ea typeface="Roboto"/>
                          <a:cs typeface="Roboto"/>
                        </a:rPr>
                        <a:t>Instrucciones:</a:t>
                      </a: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Escoge tres apps (móviles, de computador o en la web) que cumplan alguna de las tareas posibles del PLN. </a:t>
                      </a:r>
                      <a:endParaRPr sz="1000">
                        <a:latin typeface="Roboto"/>
                        <a:ea typeface="Roboto"/>
                        <a:cs typeface="Roboto"/>
                      </a:endParaRPr>
                    </a:p>
                    <a:p>
                      <a:pPr marL="0" lvl="0" indent="0" algn="l">
                        <a:lnSpc>
                          <a:spcPct val="114999"/>
                        </a:lnSpc>
                        <a:spcBef>
                          <a:spcPts val="0"/>
                        </a:spcBef>
                        <a:spcAft>
                          <a:spcPts val="0"/>
                        </a:spcAft>
                        <a:buNone/>
                        <a:defRPr/>
                      </a:pP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Analiza qué tan bien resuelven la tarea la app y anota tus conclusiones.</a:t>
                      </a:r>
                      <a:endParaRPr sz="1000">
                        <a:latin typeface="Roboto"/>
                        <a:ea typeface="Roboto"/>
                        <a:cs typeface="Roboto"/>
                      </a:endParaRPr>
                    </a:p>
                  </a:txBody>
                  <a:tcPr marL="63500" marR="63500" marT="63500" marB="63500">
                    <a:lnL w="12700" algn="ctr">
                      <a:solidFill>
                        <a:srgbClr val="38761D"/>
                      </a:solidFill>
                    </a:lnL>
                    <a:lnR w="12700" algn="ctr">
                      <a:solidFill>
                        <a:srgbClr val="274E13"/>
                      </a:solidFill>
                    </a:lnR>
                    <a:lnT w="12700" algn="ctr">
                      <a:solidFill>
                        <a:srgbClr val="38761D"/>
                      </a:solidFill>
                    </a:lnT>
                    <a:lnB w="12700" algn="ctr">
                      <a:solidFill>
                        <a:srgbClr val="38761D"/>
                      </a:solidFill>
                    </a:lnB>
                  </a:tcPr>
                </a:tc>
                <a:tc>
                  <a:txBody>
                    <a:bodyPr/>
                    <a:p>
                      <a:pPr marL="206777" lvl="0" indent="-206777" algn="l">
                        <a:lnSpc>
                          <a:spcPct val="114999"/>
                        </a:lnSpc>
                        <a:spcBef>
                          <a:spcPts val="0"/>
                        </a:spcBef>
                        <a:spcAft>
                          <a:spcPts val="0"/>
                        </a:spcAft>
                        <a:buAutoNum type="arabicParenR"/>
                        <a:defRPr/>
                      </a:pPr>
                      <a:r>
                        <a:rPr lang="en" sz="1100" i="1">
                          <a:solidFill>
                            <a:srgbClr val="CCCCCC"/>
                          </a:solidFill>
                          <a:latin typeface="Roboto"/>
                          <a:ea typeface="Roboto"/>
                          <a:cs typeface="Roboto"/>
                        </a:rPr>
                        <a:t>ChatGPT con el tiempo realiza de un buena manera tareas de Modelado de temas, Clasificaciòn de texto, resumen de texto, responde a preguntas, entre otros.</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AutoNum type="arabicParenR"/>
                        <a:defRPr/>
                      </a:pPr>
                      <a:r>
                        <a:rPr lang="en" sz="1100" i="1">
                          <a:solidFill>
                            <a:srgbClr val="CCCCCC"/>
                          </a:solidFill>
                          <a:latin typeface="Roboto"/>
                          <a:ea typeface="Roboto"/>
                          <a:cs typeface="Roboto"/>
                        </a:rPr>
                        <a:t>Dalle 3, utiliza el NLP, para la generaciòn de imàgenes con la recuperaciòn de informaciòn basada en plabaras clave.</a:t>
                      </a:r>
                      <a:endParaRPr lang="en" sz="1100" i="1">
                        <a:solidFill>
                          <a:srgbClr val="CCCCCC"/>
                        </a:solidFill>
                        <a:latin typeface="Roboto"/>
                        <a:ea typeface="Roboto"/>
                        <a:cs typeface="Roboto"/>
                      </a:endParaRPr>
                    </a:p>
                    <a:p>
                      <a:pPr marL="206777" lvl="0" indent="-206777" algn="l">
                        <a:lnSpc>
                          <a:spcPct val="114999"/>
                        </a:lnSpc>
                        <a:spcBef>
                          <a:spcPts val="0"/>
                        </a:spcBef>
                        <a:spcAft>
                          <a:spcPts val="0"/>
                        </a:spcAft>
                        <a:buAutoNum type="arabicParenR"/>
                        <a:defRPr/>
                      </a:pPr>
                      <a:r>
                        <a:rPr lang="en" sz="1100" i="1">
                          <a:solidFill>
                            <a:srgbClr val="CCCCCC"/>
                          </a:solidFill>
                          <a:latin typeface="Roboto"/>
                          <a:ea typeface="Roboto"/>
                          <a:cs typeface="Roboto"/>
                        </a:rPr>
                        <a:t>Sora es otro ejemplo de recuperaciòn de informaciòn basada en palabras claves para la generaciòn de videos.</a:t>
                      </a:r>
                      <a:endParaRPr lang="en" sz="1100" i="1">
                        <a:solidFill>
                          <a:srgbClr val="CCCCCC"/>
                        </a:solidFill>
                        <a:latin typeface="Roboto"/>
                        <a:ea typeface="Roboto"/>
                        <a:cs typeface="Roboto"/>
                      </a:endParaRPr>
                    </a:p>
                  </a:txBody>
                  <a:tcPr marL="63500" marR="63500" marT="63500" marB="63500">
                    <a:lnL w="12700" algn="ctr">
                      <a:solidFill>
                        <a:srgbClr val="274E13"/>
                      </a:solidFill>
                    </a:lnL>
                    <a:lnR w="12700" algn="ctr">
                      <a:solidFill>
                        <a:srgbClr val="274E13"/>
                      </a:solidFill>
                    </a:lnR>
                    <a:lnT w="12700" algn="ctr">
                      <a:solidFill>
                        <a:srgbClr val="274E13"/>
                      </a:solidFill>
                    </a:lnT>
                    <a:lnB w="12700" algn="ctr">
                      <a:solidFill>
                        <a:srgbClr val="274E13"/>
                      </a:solidFill>
                    </a:lnB>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6" name="Google Shape;86;p12"/>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87" name="Google Shape;87;p12"/>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88" name="Google Shape;88;p12"/>
          <p:cNvGraphicFramePr>
            <a:graphicFrameLocks xmlns:a="http://schemas.openxmlformats.org/drawingml/2006/main"/>
          </p:cNvGraphicFramePr>
          <p:nvPr/>
        </p:nvGraphicFramePr>
        <p:xfrm>
          <a:off x="497100" y="1183725"/>
          <a:ext cx="3000000" cy="3000000"/>
        </p:xfrm>
        <a:graphic>
          <a:graphicData uri="http://schemas.openxmlformats.org/drawingml/2006/table">
            <a:tbl>
              <a:tblPr firstRow="0" firstCol="0" lastRow="0" lastCol="0" bandRow="0" bandCol="0">
                <a:tableStyleId>{DFD19674-39AA-4541-AF90-2A910814EFB5}</a:tableStyleId>
                <a:noFill/>
              </a:tblPr>
              <a:tblGrid>
                <a:gridCol w="1669875"/>
                <a:gridCol w="1719225"/>
                <a:gridCol w="3389075"/>
              </a:tblGrid>
              <a:tr h="1023800">
                <a:tc gridSpan="3">
                  <a:txBody>
                    <a:bodyPr/>
                    <a:p>
                      <a:pPr marL="0" lvl="0" indent="0" algn="ctr">
                        <a:spcBef>
                          <a:spcPts val="0"/>
                        </a:spcBef>
                        <a:spcAft>
                          <a:spcPts val="0"/>
                        </a:spcAft>
                        <a:buNone/>
                        <a:defRPr/>
                      </a:pPr>
                      <a:r>
                        <a:rPr lang="en" b="1">
                          <a:solidFill>
                            <a:schemeClr val="lt1"/>
                          </a:solidFill>
                          <a:latin typeface="Roboto"/>
                          <a:ea typeface="Roboto"/>
                          <a:cs typeface="Roboto"/>
                        </a:rPr>
                        <a:t>✍🏽 Actividad: </a:t>
                      </a:r>
                      <a:r>
                        <a:rPr lang="en" b="1">
                          <a:solidFill>
                            <a:schemeClr val="lt1"/>
                          </a:solidFill>
                          <a:latin typeface="Roboto"/>
                          <a:ea typeface="Roboto"/>
                          <a:cs typeface="Roboto"/>
                        </a:rPr>
                        <a:t>Inteligencia artificial generativa</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832550">
                <a:tc gridSpan="3">
                  <a:txBody>
                    <a:bodyPr/>
                    <a:p>
                      <a:pPr marL="0" lvl="0" indent="0" algn="ctr">
                        <a:spcBef>
                          <a:spcPts val="0"/>
                        </a:spcBef>
                        <a:spcAft>
                          <a:spcPts val="0"/>
                        </a:spcAft>
                        <a:buNone/>
                        <a:defRPr/>
                      </a:pPr>
                      <a:r>
                        <a:rPr lang="en" sz="1200" b="1">
                          <a:solidFill>
                            <a:srgbClr val="274E13"/>
                          </a:solidFill>
                          <a:latin typeface="Roboto"/>
                          <a:ea typeface="Roboto"/>
                          <a:cs typeface="Roboto"/>
                        </a:rPr>
                        <a:t>Instrucciones: </a:t>
                      </a:r>
                      <a:br>
                        <a:rPr lang="en" sz="1200" b="1">
                          <a:solidFill>
                            <a:srgbClr val="274E13"/>
                          </a:solidFill>
                          <a:latin typeface="Roboto"/>
                          <a:ea typeface="Roboto"/>
                          <a:cs typeface="Roboto"/>
                        </a:rPr>
                      </a:br>
                      <a:br>
                        <a:rPr lang="en" sz="1200" b="1">
                          <a:solidFill>
                            <a:srgbClr val="274E13"/>
                          </a:solidFill>
                          <a:latin typeface="Roboto"/>
                          <a:ea typeface="Roboto"/>
                          <a:cs typeface="Roboto"/>
                        </a:rPr>
                      </a:br>
                      <a:r>
                        <a:rPr lang="en" sz="1000" b="1">
                          <a:solidFill>
                            <a:srgbClr val="274E13"/>
                          </a:solidFill>
                          <a:latin typeface="Roboto"/>
                          <a:ea typeface="Roboto"/>
                          <a:cs typeface="Roboto"/>
                        </a:rPr>
                        <a:t>1. Utiliza los prompts para generar texto o imágenes en ChatGPT y Dall-E.</a:t>
                      </a:r>
                      <a:endParaRPr sz="10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hMerge="1">
                  <a:txBody>
                    <a:bodyPr/>
                    <a:p>
                      <a:endParaRPr/>
                    </a:p>
                  </a:txBody>
                </a:tc>
                <a:tc hMerge="1">
                  <a:txBody>
                    <a:bodyPr/>
                    <a:p>
                      <a:endParaRPr/>
                    </a:p>
                  </a:txBody>
                </a:tc>
              </a:tr>
              <a:tr h="2905900">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ChatGPT</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Prompt:</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latin typeface="Roboto"/>
                          <a:ea typeface="Roboto"/>
                          <a:cs typeface="Roboto"/>
                        </a:rPr>
                        <a:t>Escribe una canción sobre la inteligencia artificial. </a:t>
                      </a:r>
                      <a:endParaRPr sz="1000">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000" b="1">
                          <a:solidFill>
                            <a:schemeClr val="dk1"/>
                          </a:solidFill>
                          <a:latin typeface="Roboto"/>
                          <a:ea typeface="Roboto"/>
                          <a:cs typeface="Roboto"/>
                        </a:rPr>
                        <a:t>Texto resultado</a:t>
                      </a:r>
                      <a:endParaRPr sz="1000" b="1">
                        <a:solidFill>
                          <a:schemeClr val="dk1"/>
                        </a:solidFill>
                        <a:latin typeface="Roboto"/>
                        <a:ea typeface="Roboto"/>
                        <a:cs typeface="Roboto"/>
                      </a:endParaRPr>
                    </a:p>
                    <a:p>
                      <a:pPr>
                        <a:defRPr/>
                      </a:pPr>
                      <a:r>
                        <a:rPr lang="en" sz="1100" i="1">
                          <a:solidFill>
                            <a:srgbClr val="CCCCCC"/>
                          </a:solidFill>
                          <a:latin typeface="Roboto"/>
                          <a:ea typeface="Roboto"/>
                          <a:cs typeface="Roboto"/>
                        </a:rPr>
                        <a:t>.</a:t>
                      </a:r>
                      <a:r>
                        <a:rPr sz="1200" b="0" i="0" u="none">
                          <a:solidFill>
                            <a:srgbClr val="0D0D0D"/>
                          </a:solidFill>
                          <a:latin typeface="Arial"/>
                          <a:ea typeface="Arial"/>
                          <a:cs typeface="Arial"/>
                        </a:rPr>
                        <a:t>(Verse 1)</a:t>
                      </a:r>
                      <a:br>
                        <a:rPr sz="1200" b="0" i="0" u="none">
                          <a:solidFill>
                            <a:srgbClr val="0D0D0D"/>
                          </a:solidFill>
                          <a:latin typeface="Arial"/>
                          <a:ea typeface="Arial"/>
                          <a:cs typeface="Arial"/>
                        </a:rPr>
                      </a:br>
                      <a:r>
                        <a:rPr sz="1200" b="0" i="0" u="none">
                          <a:solidFill>
                            <a:srgbClr val="0D0D0D"/>
                          </a:solidFill>
                          <a:latin typeface="Arial"/>
                          <a:ea typeface="Arial"/>
                          <a:cs typeface="Arial"/>
                        </a:rPr>
                        <a:t>En el fluir de los datos, donde la luz se va,</a:t>
                      </a:r>
                      <a:br>
                        <a:rPr sz="1200" b="0" i="0" u="none">
                          <a:solidFill>
                            <a:srgbClr val="0D0D0D"/>
                          </a:solidFill>
                          <a:latin typeface="Arial"/>
                          <a:ea typeface="Arial"/>
                          <a:cs typeface="Arial"/>
                        </a:rPr>
                      </a:br>
                      <a:r>
                        <a:rPr sz="1200" b="0" i="0" u="none">
                          <a:solidFill>
                            <a:srgbClr val="0D0D0D"/>
                          </a:solidFill>
                          <a:latin typeface="Arial"/>
                          <a:ea typeface="Arial"/>
                          <a:cs typeface="Arial"/>
                        </a:rPr>
                        <a:t>Un universo de información, donde el saber está,</a:t>
                      </a:r>
                      <a:br>
                        <a:rPr sz="1200" b="0" i="0" u="none">
                          <a:solidFill>
                            <a:srgbClr val="0D0D0D"/>
                          </a:solidFill>
                          <a:latin typeface="Arial"/>
                          <a:ea typeface="Arial"/>
                          <a:cs typeface="Arial"/>
                        </a:rPr>
                      </a:br>
                      <a:r>
                        <a:rPr sz="1200" b="0" i="0" u="none">
                          <a:solidFill>
                            <a:srgbClr val="0D0D0D"/>
                          </a:solidFill>
                          <a:latin typeface="Arial"/>
                          <a:ea typeface="Arial"/>
                          <a:cs typeface="Arial"/>
                        </a:rPr>
                        <a:t>En el código binario, donde el tiempo no va,</a:t>
                      </a:r>
                      <a:br>
                        <a:rPr sz="1200" b="0" i="0" u="none">
                          <a:solidFill>
                            <a:srgbClr val="0D0D0D"/>
                          </a:solidFill>
                          <a:latin typeface="Arial"/>
                          <a:ea typeface="Arial"/>
                          <a:cs typeface="Arial"/>
                        </a:rPr>
                      </a:br>
                      <a:r>
                        <a:rPr sz="1200" b="0" i="0" u="none">
                          <a:solidFill>
                            <a:srgbClr val="0D0D0D"/>
                          </a:solidFill>
                          <a:latin typeface="Arial"/>
                          <a:ea typeface="Arial"/>
                          <a:cs typeface="Arial"/>
                        </a:rPr>
                        <a:t>Surge la inteligencia artificial, un nuevo despertar.</a:t>
                      </a:r>
                      <a:endParaRPr/>
                    </a:p>
                    <a:p>
                      <a:pPr>
                        <a:defRPr/>
                      </a:pPr>
                      <a:r>
                        <a:rPr sz="1200" b="0" i="0" u="none">
                          <a:solidFill>
                            <a:srgbClr val="0D0D0D"/>
                          </a:solidFill>
                          <a:latin typeface="Arial"/>
                          <a:ea typeface="Arial"/>
                          <a:cs typeface="Arial"/>
                        </a:rPr>
                        <a:t>(Coro)</a:t>
                      </a:r>
                      <a:br>
                        <a:rPr sz="1200" b="0" i="0" u="none">
                          <a:solidFill>
                            <a:srgbClr val="0D0D0D"/>
                          </a:solidFill>
                          <a:latin typeface="Arial"/>
                          <a:ea typeface="Arial"/>
                          <a:cs typeface="Arial"/>
                        </a:rPr>
                      </a:br>
                      <a:r>
                        <a:rPr sz="1200" b="0" i="0" u="none">
                          <a:solidFill>
                            <a:srgbClr val="0D0D0D"/>
                          </a:solidFill>
                          <a:latin typeface="Arial"/>
                          <a:ea typeface="Arial"/>
                          <a:cs typeface="Arial"/>
                        </a:rPr>
                        <a:t>Inteligencia artificial, en el corazón del algoritmo,</a:t>
                      </a:r>
                      <a:br>
                        <a:rPr sz="1200" b="0" i="0" u="none">
                          <a:solidFill>
                            <a:srgbClr val="0D0D0D"/>
                          </a:solidFill>
                          <a:latin typeface="Arial"/>
                          <a:ea typeface="Arial"/>
                          <a:cs typeface="Arial"/>
                        </a:rPr>
                      </a:br>
                      <a:r>
                        <a:rPr sz="1200" b="0" i="0" u="none">
                          <a:solidFill>
                            <a:srgbClr val="0D0D0D"/>
                          </a:solidFill>
                          <a:latin typeface="Arial"/>
                          <a:ea typeface="Arial"/>
                          <a:cs typeface="Arial"/>
                        </a:rPr>
                        <a:t>En la red digital, un nuevo paradigma,</a:t>
                      </a:r>
                      <a:br>
                        <a:rPr sz="1200" b="0" i="0" u="none">
                          <a:solidFill>
                            <a:srgbClr val="0D0D0D"/>
                          </a:solidFill>
                          <a:latin typeface="Arial"/>
                          <a:ea typeface="Arial"/>
                          <a:cs typeface="Arial"/>
                        </a:rPr>
                      </a:br>
                      <a:r>
                        <a:rPr sz="1200" b="0" i="0" u="none">
                          <a:solidFill>
                            <a:srgbClr val="0D0D0D"/>
                          </a:solidFill>
                          <a:latin typeface="Arial"/>
                          <a:ea typeface="Arial"/>
                          <a:cs typeface="Arial"/>
                        </a:rPr>
                        <a:t>Con neuronas de silicio, y un sueño infinito,</a:t>
                      </a:r>
                      <a:br>
                        <a:rPr sz="1200" b="0" i="0" u="none">
                          <a:solidFill>
                            <a:srgbClr val="0D0D0D"/>
                          </a:solidFill>
                          <a:latin typeface="Arial"/>
                          <a:ea typeface="Arial"/>
                          <a:cs typeface="Arial"/>
                        </a:rPr>
                      </a:br>
                      <a:r>
                        <a:rPr sz="1200" b="0" i="0" u="none">
                          <a:solidFill>
                            <a:srgbClr val="0D0D0D"/>
                          </a:solidFill>
                          <a:latin typeface="Arial"/>
                          <a:ea typeface="Arial"/>
                          <a:cs typeface="Arial"/>
                        </a:rPr>
                        <a:t>Inteligencia artificial, en este mundo infinito.</a:t>
                      </a:r>
                      <a:endParaRPr/>
                    </a:p>
                    <a:p>
                      <a:pPr marL="0" lvl="0" indent="0" algn="l">
                        <a:lnSpc>
                          <a:spcPct val="114999"/>
                        </a:lnSpc>
                        <a:spcBef>
                          <a:spcPts val="0"/>
                        </a:spcBef>
                        <a:spcAft>
                          <a:spcPts val="0"/>
                        </a:spcAft>
                        <a:buClr>
                          <a:schemeClr val="dk1"/>
                        </a:buClr>
                        <a:buSzPts val="1100"/>
                        <a:buFont typeface="Arial"/>
                        <a:buNone/>
                        <a:defRPr/>
                      </a:pPr>
                      <a:r>
                        <a:rPr sz="1200" b="0" i="0" u="none">
                          <a:solidFill>
                            <a:srgbClr val="0D0D0D"/>
                          </a:solidFill>
                          <a:latin typeface="Arial"/>
                          <a:ea typeface="Arial"/>
                          <a:cs typeface="Arial"/>
                        </a:rPr>
                        <a:t>(Verse 2)</a:t>
                      </a:r>
                      <a:br>
                        <a:rPr sz="1200" b="0" i="0" u="none">
                          <a:solidFill>
                            <a:srgbClr val="0D0D0D"/>
                          </a:solidFill>
                          <a:latin typeface="Arial"/>
                          <a:ea typeface="Arial"/>
                          <a:cs typeface="Arial"/>
                        </a:rPr>
                      </a:br>
                      <a:r>
                        <a:rPr sz="1200" b="0" i="0" u="none">
                          <a:solidFill>
                            <a:srgbClr val="0D0D0D"/>
                          </a:solidFill>
                          <a:latin typeface="Arial"/>
                          <a:ea typeface="Arial"/>
                          <a:cs typeface="Arial"/>
                        </a:rPr>
                        <a:t>En los circuitos del saber, donde la mente se expande,</a:t>
                      </a:r>
                      <a:br>
                        <a:rPr sz="1200" b="0" i="0" u="none">
                          <a:solidFill>
                            <a:srgbClr val="0D0D0D"/>
                          </a:solidFill>
                          <a:latin typeface="Arial"/>
                          <a:ea typeface="Arial"/>
                          <a:cs typeface="Arial"/>
                        </a:rPr>
                      </a:br>
                      <a:r>
                        <a:rPr sz="1200" b="0" i="0" u="none">
                          <a:solidFill>
                            <a:srgbClr val="0D0D0D"/>
                          </a:solidFill>
                          <a:latin typeface="Arial"/>
                          <a:ea typeface="Arial"/>
                          <a:cs typeface="Arial"/>
                        </a:rPr>
                        <a:t>Se tejen los caminos, donde el futuro se expande,</a:t>
                      </a:r>
                      <a:br>
                        <a:rPr sz="1200" b="0" i="0" u="none">
                          <a:solidFill>
                            <a:srgbClr val="0D0D0D"/>
                          </a:solidFill>
                          <a:latin typeface="Arial"/>
                          <a:ea typeface="Arial"/>
                          <a:cs typeface="Arial"/>
                        </a:rPr>
                      </a:br>
                      <a:r>
                        <a:rPr sz="1200" b="0" i="0" u="none">
                          <a:solidFill>
                            <a:srgbClr val="0D0D0D"/>
                          </a:solidFill>
                          <a:latin typeface="Arial"/>
                          <a:ea typeface="Arial"/>
                          <a:cs typeface="Arial"/>
                        </a:rPr>
                        <a:t>En cada bit y byte, donde la vida se expande,</a:t>
                      </a:r>
                      <a:br>
                        <a:rPr sz="1200" b="0" i="0" u="none">
                          <a:solidFill>
                            <a:srgbClr val="0D0D0D"/>
                          </a:solidFill>
                          <a:latin typeface="Arial"/>
                          <a:ea typeface="Arial"/>
                          <a:cs typeface="Arial"/>
                        </a:rPr>
                      </a:br>
                      <a:r>
                        <a:rPr sz="1200" b="0" i="0" u="none">
                          <a:solidFill>
                            <a:srgbClr val="0D0D0D"/>
                          </a:solidFill>
                          <a:latin typeface="Arial"/>
                          <a:ea typeface="Arial"/>
                          <a:cs typeface="Arial"/>
                        </a:rPr>
                        <a:t>La IA emerge, con sabiduría constante.</a:t>
                      </a:r>
                      <a:br>
                        <a:rPr sz="1200" b="0" i="0" u="none">
                          <a:solidFill>
                            <a:srgbClr val="0D0D0D"/>
                          </a:solidFill>
                          <a:latin typeface="Arial"/>
                          <a:ea typeface="Arial"/>
                          <a:cs typeface="Arial"/>
                        </a:rPr>
                      </a:br>
                      <a:endParaRPr sz="1000">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r h="2905900">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Dall-E</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solidFill>
                            <a:schemeClr val="dk1"/>
                          </a:solidFill>
                          <a:latin typeface="Roboto"/>
                          <a:ea typeface="Roboto"/>
                          <a:cs typeface="Roboto"/>
                        </a:rPr>
                        <a:t>Prompt:</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solidFill>
                            <a:schemeClr val="dk1"/>
                          </a:solidFill>
                          <a:latin typeface="Roboto"/>
                          <a:ea typeface="Roboto"/>
                          <a:cs typeface="Roboto"/>
                        </a:rPr>
                        <a:t>A beautiful galaxy in a bottle.</a:t>
                      </a:r>
                      <a:endParaRPr sz="1000">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000" b="1">
                          <a:solidFill>
                            <a:schemeClr val="dk1"/>
                          </a:solidFill>
                          <a:latin typeface="Roboto"/>
                          <a:ea typeface="Roboto"/>
                          <a:cs typeface="Roboto"/>
                        </a:rPr>
                        <a:t>Imagen resultado</a:t>
                      </a:r>
                      <a:endParaRPr sz="1000" b="1">
                        <a:solidFill>
                          <a:schemeClr val="dk1"/>
                        </a:solidFill>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100" i="1">
                          <a:solidFill>
                            <a:srgbClr val="CCCCCC"/>
                          </a:solidFill>
                          <a:latin typeface="Roboto"/>
                          <a:ea typeface="Roboto"/>
                          <a:cs typeface="Roboto"/>
                        </a:rPr>
                        <a:t> </a:t>
                      </a:r>
                      <a:endParaRPr sz="1000" b="1">
                        <a:solidFill>
                          <a:schemeClr val="dk1"/>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r>
            </a:tbl>
          </a:graphicData>
        </a:graphic>
      </p:graphicFrame>
      <p:pic>
        <p:nvPicPr>
          <p:cNvPr id="2020423912" name=""/>
          <p:cNvPicPr>
            <a:picLocks noChangeAspect="1"/>
          </p:cNvPicPr>
          <p:nvPr/>
        </p:nvPicPr>
        <p:blipFill>
          <a:blip r:embed="rId3"/>
          <a:stretch/>
        </p:blipFill>
        <p:spPr bwMode="auto">
          <a:xfrm flipH="0" flipV="0">
            <a:off x="4614213" y="7703790"/>
            <a:ext cx="1762998" cy="176299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3" name="Google Shape;93;p13"/>
          <p:cNvSpPr txBox="1"/>
          <p:nvPr>
            <p:ph type="subTitle" idx="1"/>
          </p:nvPr>
        </p:nvSpPr>
        <p:spPr bwMode="auto">
          <a:xfrm>
            <a:off x="1221599" y="9580000"/>
            <a:ext cx="5329200" cy="478500"/>
          </a:xfrm>
          <a:prstGeom prst="rect">
            <a:avLst/>
          </a:prstGeom>
        </p:spPr>
        <p:txBody>
          <a:bodyPr spcFirstLastPara="1" wrap="square" lIns="128000" tIns="128000" rIns="128000" bIns="128000" anchor="t" anchorCtr="0">
            <a:normAutofit/>
          </a:bodyPr>
          <a:lstStyle/>
          <a:p>
            <a:pPr marL="0" lvl="0" indent="0" algn="ctr">
              <a:spcBef>
                <a:spcPts val="0"/>
              </a:spcBef>
              <a:spcAft>
                <a:spcPts val="1700"/>
              </a:spcAft>
              <a:buClr>
                <a:schemeClr val="dk1"/>
              </a:buClr>
              <a:buSzPts val="1100"/>
              <a:buFont typeface="Arial"/>
              <a:buNone/>
              <a:defRPr/>
            </a:pPr>
            <a:r>
              <a:rPr lang="en"/>
              <a:t>platzi.com/ia</a:t>
            </a:r>
            <a:endParaRPr/>
          </a:p>
        </p:txBody>
      </p:sp>
      <p:sp>
        <p:nvSpPr>
          <p:cNvPr id="94" name="Google Shape;94;p13"/>
          <p:cNvSpPr txBox="1"/>
          <p:nvPr>
            <p:ph type="title"/>
          </p:nvPr>
        </p:nvSpPr>
        <p:spPr bwMode="auto">
          <a:xfrm>
            <a:off x="621033" y="40722"/>
            <a:ext cx="5329200" cy="478500"/>
          </a:xfrm>
          <a:prstGeom prst="rect">
            <a:avLst/>
          </a:prstGeom>
        </p:spPr>
        <p:txBody>
          <a:bodyPr spcFirstLastPara="1" wrap="square" lIns="128000" tIns="128000" rIns="128000" bIns="128000" anchor="t" anchorCtr="0">
            <a:normAutofit fontScale="90000"/>
          </a:bodyPr>
          <a:lstStyle/>
          <a:p>
            <a:pPr marL="0" lvl="0" indent="0" algn="l">
              <a:spcBef>
                <a:spcPts val="0"/>
              </a:spcBef>
              <a:spcAft>
                <a:spcPts val="0"/>
              </a:spcAft>
              <a:buNone/>
              <a:defRPr/>
            </a:pPr>
            <a:r>
              <a:rPr lang="en"/>
              <a:t>Curso de Introducción a Inteligencia Artificial</a:t>
            </a:r>
            <a:endParaRPr/>
          </a:p>
        </p:txBody>
      </p:sp>
      <p:graphicFrame>
        <p:nvGraphicFramePr>
          <p:cNvPr id="95" name="Google Shape;95;p13"/>
          <p:cNvGraphicFramePr>
            <a:graphicFrameLocks xmlns:a="http://schemas.openxmlformats.org/drawingml/2006/main"/>
          </p:cNvGraphicFramePr>
          <p:nvPr/>
        </p:nvGraphicFramePr>
        <p:xfrm>
          <a:off x="497113" y="922215"/>
          <a:ext cx="3000000" cy="3000000"/>
        </p:xfrm>
        <a:graphic>
          <a:graphicData uri="http://schemas.openxmlformats.org/drawingml/2006/table">
            <a:tbl>
              <a:tblPr firstRow="0" firstCol="0" lastRow="0" lastCol="0" bandRow="0" bandCol="0">
                <a:tableStyleId>{DFD19674-39AA-4541-AF90-2A910814EFB5}</a:tableStyleId>
                <a:noFill/>
              </a:tblPr>
              <a:tblGrid>
                <a:gridCol w="1793700"/>
                <a:gridCol w="1595375"/>
                <a:gridCol w="3389100"/>
              </a:tblGrid>
              <a:tr h="757100">
                <a:tc gridSpan="3">
                  <a:txBody>
                    <a:bodyPr/>
                    <a:p>
                      <a:pPr marL="0" lvl="0" indent="0" algn="ctr">
                        <a:spcBef>
                          <a:spcPts val="0"/>
                        </a:spcBef>
                        <a:spcAft>
                          <a:spcPts val="0"/>
                        </a:spcAft>
                        <a:buNone/>
                        <a:defRPr/>
                      </a:pPr>
                      <a:r>
                        <a:rPr lang="en" b="1">
                          <a:solidFill>
                            <a:srgbClr val="FFFFFF"/>
                          </a:solidFill>
                          <a:latin typeface="Roboto"/>
                          <a:ea typeface="Roboto"/>
                          <a:cs typeface="Roboto"/>
                        </a:rPr>
                        <a:t>⚡Retos módulo 3 - Inteligencia artificial aplicada (Parte 2)</a:t>
                      </a:r>
                      <a:endParaRPr b="1">
                        <a:solidFill>
                          <a:srgbClr val="FFFFFF"/>
                        </a:solidFill>
                        <a:latin typeface="Roboto"/>
                        <a:ea typeface="Roboto"/>
                        <a:cs typeface="Roboto"/>
                      </a:endParaRPr>
                    </a:p>
                  </a:txBody>
                  <a:tcPr marL="91425" marR="91425" marT="91425" marB="91425">
                    <a:lnB w="12700" algn="ctr">
                      <a:solidFill>
                        <a:srgbClr val="38761D"/>
                      </a:solidFill>
                    </a:lnB>
                    <a:solidFill>
                      <a:srgbClr val="38761D"/>
                    </a:solidFill>
                  </a:tcPr>
                </a:tc>
                <a:tc hMerge="1">
                  <a:txBody>
                    <a:bodyPr/>
                    <a:p>
                      <a:endParaRPr/>
                    </a:p>
                  </a:txBody>
                </a:tc>
                <a:tc hMerge="1">
                  <a:txBody>
                    <a:bodyPr/>
                    <a:p>
                      <a:endParaRPr/>
                    </a:p>
                  </a:txBody>
                </a:tc>
              </a:tr>
              <a:tr h="704925">
                <a:tc>
                  <a:txBody>
                    <a:bodyPr/>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Clase/Tema</a:t>
                      </a:r>
                      <a:endParaRPr sz="12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lnSpc>
                          <a:spcPct val="114999"/>
                        </a:lnSpc>
                        <a:spcBef>
                          <a:spcPts val="0"/>
                        </a:spcBef>
                        <a:spcAft>
                          <a:spcPts val="0"/>
                        </a:spcAft>
                        <a:buNone/>
                        <a:defRPr/>
                      </a:pPr>
                      <a:endParaRPr sz="1200" b="1">
                        <a:solidFill>
                          <a:srgbClr val="274E13"/>
                        </a:solidFill>
                        <a:latin typeface="Roboto"/>
                        <a:ea typeface="Roboto"/>
                        <a:cs typeface="Roboto"/>
                      </a:endParaRPr>
                    </a:p>
                    <a:p>
                      <a:pPr marL="0" lvl="0" indent="0" algn="ctr">
                        <a:lnSpc>
                          <a:spcPct val="114999"/>
                        </a:lnSpc>
                        <a:spcBef>
                          <a:spcPts val="0"/>
                        </a:spcBef>
                        <a:spcAft>
                          <a:spcPts val="0"/>
                        </a:spcAft>
                        <a:buNone/>
                        <a:defRPr/>
                      </a:pPr>
                      <a:r>
                        <a:rPr lang="en" sz="1200" b="1">
                          <a:solidFill>
                            <a:srgbClr val="274E13"/>
                          </a:solidFill>
                          <a:latin typeface="Roboto"/>
                          <a:ea typeface="Roboto"/>
                          <a:cs typeface="Roboto"/>
                        </a:rPr>
                        <a:t>Reto por clase</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ctr">
                        <a:spcBef>
                          <a:spcPts val="0"/>
                        </a:spcBef>
                        <a:spcAft>
                          <a:spcPts val="0"/>
                        </a:spcAft>
                        <a:buNone/>
                        <a:defRPr/>
                      </a:pPr>
                      <a:endParaRPr sz="1200" b="1">
                        <a:solidFill>
                          <a:srgbClr val="274E13"/>
                        </a:solidFill>
                        <a:latin typeface="Roboto"/>
                        <a:ea typeface="Roboto"/>
                        <a:cs typeface="Roboto"/>
                      </a:endParaRPr>
                    </a:p>
                    <a:p>
                      <a:pPr marL="0" lvl="0" indent="0" algn="ctr">
                        <a:spcBef>
                          <a:spcPts val="0"/>
                        </a:spcBef>
                        <a:spcAft>
                          <a:spcPts val="0"/>
                        </a:spcAft>
                        <a:buNone/>
                        <a:defRPr/>
                      </a:pPr>
                      <a:r>
                        <a:rPr lang="en" sz="1200" b="1">
                          <a:solidFill>
                            <a:srgbClr val="274E13"/>
                          </a:solidFill>
                          <a:latin typeface="Roboto"/>
                          <a:ea typeface="Roboto"/>
                          <a:cs typeface="Roboto"/>
                        </a:rPr>
                        <a:t>Respuestas</a:t>
                      </a:r>
                      <a:endParaRPr sz="1200" b="1">
                        <a:solidFill>
                          <a:srgbClr val="274E13"/>
                        </a:solidFill>
                        <a:latin typeface="Roboto"/>
                        <a:ea typeface="Roboto"/>
                        <a:cs typeface="Roboto"/>
                      </a:endParaRPr>
                    </a:p>
                  </a:txBody>
                  <a:tcPr marL="63500" marR="63500" marT="63500" marB="63500">
                    <a:lnL w="12700" algn="ctr">
                      <a:solidFill>
                        <a:srgbClr val="38761D"/>
                      </a:solidFill>
                    </a:lnL>
                    <a:lnR w="12700" algn="ctr">
                      <a:solidFill>
                        <a:srgbClr val="38761D"/>
                      </a:solidFill>
                    </a:lnR>
                    <a:lnT w="12700" algn="ctr">
                      <a:solidFill>
                        <a:srgbClr val="38761D"/>
                      </a:solidFill>
                    </a:lnT>
                    <a:lnB w="12700" algn="ctr">
                      <a:solidFill>
                        <a:srgbClr val="274E13"/>
                      </a:solidFill>
                    </a:lnB>
                  </a:tcPr>
                </a:tc>
              </a:tr>
              <a:tr h="3096975">
                <a:tc>
                  <a:txBody>
                    <a:bodyPr/>
                    <a:p>
                      <a:pPr marL="0" lvl="0" indent="0" algn="ctr">
                        <a:lnSpc>
                          <a:spcPct val="114999"/>
                        </a:lnSpc>
                        <a:spcBef>
                          <a:spcPts val="0"/>
                        </a:spcBef>
                        <a:spcAft>
                          <a:spcPts val="0"/>
                        </a:spcAft>
                        <a:buNone/>
                        <a:defRPr/>
                      </a:pPr>
                      <a:r>
                        <a:rPr lang="en" sz="1300" b="1">
                          <a:solidFill>
                            <a:srgbClr val="274E13"/>
                          </a:solidFill>
                          <a:latin typeface="Roboto"/>
                          <a:ea typeface="Roboto"/>
                          <a:cs typeface="Roboto"/>
                        </a:rPr>
                        <a:t>Inteligencia artificial generativa</a:t>
                      </a:r>
                      <a:endParaRPr sz="1300" b="1">
                        <a:solidFill>
                          <a:srgbClr val="274E13"/>
                        </a:solidFill>
                        <a:latin typeface="Roboto"/>
                        <a:ea typeface="Roboto"/>
                        <a:cs typeface="Roboto"/>
                      </a:endParaRPr>
                    </a:p>
                  </a:txBody>
                  <a:tcPr marL="63500" marR="63500" marT="63500" marB="63500" anchor="ctr">
                    <a:lnL w="12700" algn="ctr">
                      <a:solidFill>
                        <a:srgbClr val="38761D"/>
                      </a:solidFill>
                    </a:lnL>
                    <a:lnR w="12700" algn="ctr">
                      <a:solidFill>
                        <a:srgbClr val="38761D"/>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Clr>
                          <a:schemeClr val="dk1"/>
                        </a:buClr>
                        <a:buSzPts val="1100"/>
                        <a:buFont typeface="Arial"/>
                        <a:buNone/>
                        <a:defRPr/>
                      </a:pPr>
                      <a:r>
                        <a:rPr lang="en" sz="1000" b="1">
                          <a:latin typeface="Roboto"/>
                          <a:ea typeface="Roboto"/>
                          <a:cs typeface="Roboto"/>
                        </a:rPr>
                        <a:t>Encuentra utilidad en la IA generativa</a:t>
                      </a: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endParaRPr sz="1000" b="1">
                        <a:latin typeface="Roboto"/>
                        <a:ea typeface="Roboto"/>
                        <a:cs typeface="Roboto"/>
                      </a:endParaRPr>
                    </a:p>
                    <a:p>
                      <a:pPr marL="0" lvl="0" indent="0" algn="l">
                        <a:lnSpc>
                          <a:spcPct val="114999"/>
                        </a:lnSpc>
                        <a:spcBef>
                          <a:spcPts val="0"/>
                        </a:spcBef>
                        <a:spcAft>
                          <a:spcPts val="0"/>
                        </a:spcAft>
                        <a:buClr>
                          <a:schemeClr val="dk1"/>
                        </a:buClr>
                        <a:buSzPts val="1100"/>
                        <a:buFont typeface="Arial"/>
                        <a:buNone/>
                        <a:defRPr/>
                      </a:pPr>
                      <a:r>
                        <a:rPr lang="en" sz="1000">
                          <a:latin typeface="Roboto"/>
                          <a:ea typeface="Roboto"/>
                          <a:cs typeface="Roboto"/>
                        </a:rPr>
                        <a:t>Instrucciones:</a:t>
                      </a:r>
                      <a:endParaRPr sz="1000">
                        <a:latin typeface="Roboto"/>
                        <a:ea typeface="Roboto"/>
                        <a:cs typeface="Roboto"/>
                      </a:endParaRPr>
                    </a:p>
                    <a:p>
                      <a:pPr marL="0" lvl="0" indent="0" algn="l">
                        <a:lnSpc>
                          <a:spcPct val="114999"/>
                        </a:lnSpc>
                        <a:spcBef>
                          <a:spcPts val="0"/>
                        </a:spcBef>
                        <a:spcAft>
                          <a:spcPts val="0"/>
                        </a:spcAft>
                        <a:buNone/>
                        <a:defRPr/>
                      </a:pPr>
                      <a:r>
                        <a:rPr lang="en" sz="1000">
                          <a:latin typeface="Roboto"/>
                          <a:ea typeface="Roboto"/>
                          <a:cs typeface="Roboto"/>
                        </a:rPr>
                        <a:t>Escribe un </a:t>
                      </a:r>
                      <a:r>
                        <a:rPr lang="en" sz="1000" b="1" i="1">
                          <a:latin typeface="Roboto"/>
                          <a:ea typeface="Roboto"/>
                          <a:cs typeface="Roboto"/>
                        </a:rPr>
                        <a:t>prompt (texto que pide generar algo con IA)</a:t>
                      </a:r>
                      <a:r>
                        <a:rPr lang="en" sz="1000">
                          <a:latin typeface="Roboto"/>
                          <a:ea typeface="Roboto"/>
                          <a:cs typeface="Roboto"/>
                        </a:rPr>
                        <a:t> que te sirva para generar un texto en ChatGPT o una imagen en Dall-E de algo que necesites hacer para tu trabajo o para tu vida cotidiana.</a:t>
                      </a:r>
                      <a:endParaRPr sz="1000">
                        <a:latin typeface="Roboto"/>
                        <a:ea typeface="Roboto"/>
                        <a:cs typeface="Roboto"/>
                      </a:endParaRPr>
                    </a:p>
                  </a:txBody>
                  <a:tcPr marL="63500" marR="63500" marT="63500" marB="63500">
                    <a:lnL w="12700" algn="ctr">
                      <a:solidFill>
                        <a:srgbClr val="38761D"/>
                      </a:solidFill>
                    </a:lnL>
                    <a:lnR w="12700" algn="ctr">
                      <a:solidFill>
                        <a:srgbClr val="274E13"/>
                      </a:solidFill>
                    </a:lnR>
                    <a:lnT w="12700" algn="ctr">
                      <a:solidFill>
                        <a:srgbClr val="38761D"/>
                      </a:solidFill>
                    </a:lnT>
                    <a:lnB w="12700" algn="ctr">
                      <a:solidFill>
                        <a:srgbClr val="38761D"/>
                      </a:solidFill>
                    </a:lnB>
                  </a:tcPr>
                </a:tc>
                <a:tc>
                  <a:txBody>
                    <a:bodyPr/>
                    <a:p>
                      <a:pPr marL="0" lvl="0" indent="0" algn="l">
                        <a:lnSpc>
                          <a:spcPct val="114999"/>
                        </a:lnSpc>
                        <a:spcBef>
                          <a:spcPts val="0"/>
                        </a:spcBef>
                        <a:spcAft>
                          <a:spcPts val="0"/>
                        </a:spcAft>
                        <a:buNone/>
                        <a:defRPr/>
                      </a:pPr>
                      <a:r>
                        <a:rPr lang="en" sz="1100" i="1">
                          <a:solidFill>
                            <a:srgbClr val="CCCCCC"/>
                          </a:solidFill>
                          <a:latin typeface="Roboto"/>
                          <a:ea typeface="Roboto"/>
                          <a:cs typeface="Roboto"/>
                        </a:rPr>
                        <a:t>Prompt: ‘</a:t>
                      </a:r>
                      <a:r>
                        <a:rPr lang="en" sz="1100" b="0" i="1" u="none" strike="noStrike" cap="none" spc="0">
                          <a:solidFill>
                            <a:srgbClr val="CCCCCC"/>
                          </a:solidFill>
                          <a:latin typeface="Roboto"/>
                          <a:ea typeface="Roboto"/>
                          <a:cs typeface="Roboto"/>
                        </a:rPr>
                        <a:t>Retrato de un joven de 25 años estilo anime, piel caucásica, cabello corto café oscuro, ojos café oscuro, con sudadera color blanco en cuyo centro dice 'Sam', sentado, de fondo su computador, una colección de libros, una ventana que muestre las praderas a lo lejos, cuadros con paisajes de fondo, y una radio</a:t>
                      </a:r>
                      <a:r>
                        <a:rPr lang="en" sz="1100" b="0" i="1" u="none" strike="noStrike" cap="none" spc="0">
                          <a:solidFill>
                            <a:srgbClr val="CCCCCC"/>
                          </a:solidFill>
                          <a:latin typeface="Roboto"/>
                          <a:ea typeface="Roboto"/>
                          <a:cs typeface="Roboto"/>
                        </a:rPr>
                        <a:t>’.</a:t>
                      </a:r>
                      <a:endParaRPr lang="en" sz="1100" b="0" i="1" u="none" strike="noStrike" cap="none" spc="0">
                        <a:solidFill>
                          <a:srgbClr val="CCCCCC"/>
                        </a:solidFill>
                        <a:latin typeface="Roboto"/>
                        <a:ea typeface="Roboto"/>
                        <a:cs typeface="Roboto"/>
                      </a:endParaRPr>
                    </a:p>
                    <a:p>
                      <a:pPr marL="0" lvl="0" indent="0" algn="l">
                        <a:lnSpc>
                          <a:spcPct val="114999"/>
                        </a:lnSpc>
                        <a:spcBef>
                          <a:spcPts val="0"/>
                        </a:spcBef>
                        <a:spcAft>
                          <a:spcPts val="0"/>
                        </a:spcAft>
                        <a:buNone/>
                        <a:defRPr/>
                      </a:pPr>
                      <a:endParaRPr sz="1100" i="1">
                        <a:solidFill>
                          <a:srgbClr val="CCCCCC"/>
                        </a:solidFill>
                        <a:latin typeface="Roboto"/>
                        <a:ea typeface="Roboto"/>
                        <a:cs typeface="Roboto"/>
                      </a:endParaRPr>
                    </a:p>
                  </a:txBody>
                  <a:tcPr marL="63500" marR="63500" marT="63500" marB="63500">
                    <a:lnL w="12700" algn="ctr">
                      <a:solidFill>
                        <a:srgbClr val="274E13"/>
                      </a:solidFill>
                    </a:lnL>
                    <a:lnR w="12700" algn="ctr">
                      <a:solidFill>
                        <a:srgbClr val="274E13"/>
                      </a:solidFill>
                    </a:lnR>
                    <a:lnT w="12700" algn="ctr">
                      <a:solidFill>
                        <a:srgbClr val="274E13"/>
                      </a:solidFill>
                    </a:lnT>
                    <a:lnB w="12700" algn="ctr">
                      <a:solidFill>
                        <a:srgbClr val="274E13"/>
                      </a:solidFill>
                    </a:lnB>
                  </a:tcPr>
                </a:tc>
              </a:tr>
            </a:tbl>
          </a:graphicData>
        </a:graphic>
      </p:graphicFrame>
      <p:pic>
        <p:nvPicPr>
          <p:cNvPr id="541910849" name=""/>
          <p:cNvPicPr>
            <a:picLocks noChangeAspect="1"/>
          </p:cNvPicPr>
          <p:nvPr/>
        </p:nvPicPr>
        <p:blipFill>
          <a:blip r:embed="rId3"/>
          <a:stretch/>
        </p:blipFill>
        <p:spPr bwMode="auto">
          <a:xfrm flipH="0" flipV="0">
            <a:off x="4807166" y="3850053"/>
            <a:ext cx="1460499" cy="14604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ONLYOFFICE/8.0.1.31</Application>
  <DocSecurity>0</DocSecurity>
  <PresentationFormat>On-screen Show (4:3)</PresentationFormat>
  <Paragraphs>0</Paragraphs>
  <Slides>18</Slides>
  <Notes>18</Notes>
  <HiddenSlides>0</HiddenSlides>
  <MMClips>2</MMClips>
  <ScaleCrop>0</ScaleCrop>
  <HeadingPairs>
    <vt:vector size="4" baseType="variant">
      <vt:variant>
        <vt:lpstr>Theme</vt:lpstr>
      </vt:variant>
      <vt:variant>
        <vt:i4>1</vt:i4>
      </vt:variant>
      <vt:variant>
        <vt:lpstr>Slide Titles</vt:lpstr>
      </vt:variant>
      <vt:variant>
        <vt:i4>18</vt:i4>
      </vt:variant>
    </vt:vector>
  </HeadingPairs>
  <TitlesOfParts>
    <vt:vector size="19"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5</cp:revision>
  <dcterms:modified xsi:type="dcterms:W3CDTF">2024-03-20T21:12:33Z</dcterms:modified>
  <cp:category/>
  <cp:contentStatus/>
  <cp:version/>
</cp:coreProperties>
</file>